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58" r:id="rId4"/>
    <p:sldId id="259" r:id="rId6"/>
    <p:sldId id="268" r:id="rId7"/>
    <p:sldId id="260" r:id="rId8"/>
    <p:sldId id="270" r:id="rId9"/>
    <p:sldId id="271" r:id="rId10"/>
    <p:sldId id="261" r:id="rId11"/>
    <p:sldId id="272" r:id="rId12"/>
    <p:sldId id="274" r:id="rId13"/>
    <p:sldId id="275" r:id="rId14"/>
    <p:sldId id="281" r:id="rId15"/>
    <p:sldId id="276" r:id="rId16"/>
    <p:sldId id="273" r:id="rId17"/>
    <p:sldId id="277" r:id="rId18"/>
    <p:sldId id="291" r:id="rId19"/>
    <p:sldId id="279" r:id="rId20"/>
    <p:sldId id="280" r:id="rId21"/>
    <p:sldId id="278" r:id="rId22"/>
    <p:sldId id="292" r:id="rId23"/>
    <p:sldId id="262" r:id="rId24"/>
    <p:sldId id="282" r:id="rId25"/>
    <p:sldId id="283"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312"/>
        <p:guide pos="386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gs" Target="tags/tag68.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slideLayout" Target="../slideLayouts/slideLayout2.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6"/>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8"/>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9"/>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2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1500"/>
    </mc:Choice>
    <mc:Fallback>
      <p:transition spd="slow"/>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image" Target="../media/image7.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9.GIF"/><Relationship Id="rId3" Type="http://schemas.openxmlformats.org/officeDocument/2006/relationships/image" Target="../media/image8.GIF"/><Relationship Id="rId2" Type="http://schemas.openxmlformats.org/officeDocument/2006/relationships/image" Target="../media/image14.GIF"/><Relationship Id="rId1" Type="http://schemas.openxmlformats.org/officeDocument/2006/relationships/image" Target="../media/image13.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tags" Target="../tags/tag63.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0.GIF"/><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7.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4.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组合 9"/>
          <p:cNvGrpSpPr/>
          <p:nvPr/>
        </p:nvGrpSpPr>
        <p:grpSpPr>
          <a:xfrm rot="10800000">
            <a:off x="-885900" y="3867109"/>
            <a:ext cx="3185286" cy="3512032"/>
            <a:chOff x="9664473" y="816338"/>
            <a:chExt cx="3185286" cy="3512032"/>
          </a:xfrm>
        </p:grpSpPr>
        <p:sp>
          <p:nvSpPr>
            <p:cNvPr id="28"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9"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11" name="组合 10"/>
          <p:cNvGrpSpPr/>
          <p:nvPr/>
        </p:nvGrpSpPr>
        <p:grpSpPr>
          <a:xfrm rot="10800000">
            <a:off x="9086997" y="-1443802"/>
            <a:ext cx="3204450" cy="4893654"/>
            <a:chOff x="-15240" y="3375944"/>
            <a:chExt cx="3204450" cy="4893654"/>
          </a:xfrm>
        </p:grpSpPr>
        <p:sp>
          <p:nvSpPr>
            <p:cNvPr id="26"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7"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 name="îṣ1ïḍe"/>
          <p:cNvSpPr>
            <a:spLocks noGrp="1"/>
          </p:cNvSpPr>
          <p:nvPr>
            <p:ph type="ctrTitle" idx="4294967295"/>
          </p:nvPr>
        </p:nvSpPr>
        <p:spPr>
          <a:xfrm>
            <a:off x="2033112" y="2837658"/>
            <a:ext cx="7825898" cy="1113016"/>
          </a:xfrm>
          <a:prstGeom prst="rect">
            <a:avLst/>
          </a:prstGeom>
        </p:spPr>
        <p:txBody>
          <a:bodyPr>
            <a:noAutofit/>
          </a:bodyPr>
          <a:lstStyle/>
          <a:p>
            <a:pPr algn="r"/>
            <a:r>
              <a:rPr lang="en-US" altLang="zh-CN" sz="5600" spc="-150" dirty="0">
                <a:latin typeface="+mn-lt"/>
                <a:ea typeface="+mn-ea"/>
                <a:cs typeface="+mn-ea"/>
                <a:sym typeface="+mn-lt"/>
              </a:rPr>
              <a:t>E</a:t>
            </a:r>
            <a:r>
              <a:rPr lang="en-US" altLang="zh-CN" sz="2400" spc="-150" dirty="0">
                <a:latin typeface="+mn-lt"/>
                <a:ea typeface="+mn-ea"/>
                <a:cs typeface="+mn-ea"/>
                <a:sym typeface="+mn-lt"/>
              </a:rPr>
              <a:t>volutionary prisoner’s dilemma game on a square lattice</a:t>
            </a:r>
            <a:endParaRPr lang="en-US" altLang="zh-CN" sz="2400" spc="-150" dirty="0">
              <a:latin typeface="+mn-lt"/>
              <a:ea typeface="+mn-ea"/>
              <a:cs typeface="+mn-ea"/>
              <a:sym typeface="+mn-lt"/>
            </a:endParaRPr>
          </a:p>
        </p:txBody>
      </p:sp>
      <p:sp>
        <p:nvSpPr>
          <p:cNvPr id="3" name="îšļïḑè"/>
          <p:cNvSpPr>
            <a:spLocks noGrp="1"/>
          </p:cNvSpPr>
          <p:nvPr>
            <p:ph type="subTitle" idx="4294967295"/>
          </p:nvPr>
        </p:nvSpPr>
        <p:spPr>
          <a:xfrm>
            <a:off x="2126978" y="3821737"/>
            <a:ext cx="7638199" cy="392115"/>
          </a:xfrm>
          <a:prstGeom prst="rect">
            <a:avLst/>
          </a:prstGeom>
        </p:spPr>
        <p:txBody>
          <a:bodyPr>
            <a:normAutofit fontScale="87500" lnSpcReduction="10000"/>
          </a:bodyPr>
          <a:lstStyle/>
          <a:p>
            <a:pPr marL="0" indent="0" algn="r">
              <a:buNone/>
            </a:pPr>
            <a:r>
              <a:rPr lang="en-US" altLang="zh-CN" dirty="0">
                <a:cs typeface="+mn-ea"/>
                <a:sym typeface="+mn-lt"/>
              </a:rPr>
              <a:t>GROUP 8 : ZHANG MINGTAO, LU HAOYANG</a:t>
            </a:r>
            <a:endParaRPr lang="en-US" altLang="zh-CN" dirty="0">
              <a:cs typeface="+mn-ea"/>
              <a:sym typeface="+mn-lt"/>
            </a:endParaRPr>
          </a:p>
        </p:txBody>
      </p:sp>
      <p:sp>
        <p:nvSpPr>
          <p:cNvPr id="5" name="íṧļîḍè"/>
          <p:cNvSpPr>
            <a:spLocks noGrp="1"/>
          </p:cNvSpPr>
          <p:nvPr>
            <p:ph type="body" sz="quarter" idx="4294967295"/>
          </p:nvPr>
        </p:nvSpPr>
        <p:spPr>
          <a:xfrm>
            <a:off x="7939552" y="6033342"/>
            <a:ext cx="3651251" cy="392115"/>
          </a:xfrm>
          <a:prstGeom prst="rect">
            <a:avLst/>
          </a:prstGeom>
        </p:spPr>
        <p:txBody>
          <a:bodyPr>
            <a:noAutofit/>
          </a:bodyPr>
          <a:lstStyle/>
          <a:p>
            <a:pPr marL="0" indent="0" algn="r">
              <a:buNone/>
            </a:pPr>
            <a:r>
              <a:rPr lang="en-US" altLang="zh-CN" sz="1400" dirty="0">
                <a:solidFill>
                  <a:schemeClr val="bg1">
                    <a:lumMod val="50000"/>
                  </a:schemeClr>
                </a:solidFill>
                <a:cs typeface="+mn-ea"/>
                <a:sym typeface="+mn-lt"/>
              </a:rPr>
              <a:t>Time</a:t>
            </a:r>
            <a:r>
              <a:rPr lang="zh-CN" altLang="en-US" sz="1400" dirty="0">
                <a:solidFill>
                  <a:schemeClr val="bg1">
                    <a:lumMod val="50000"/>
                  </a:schemeClr>
                </a:solidFill>
                <a:cs typeface="+mn-ea"/>
                <a:sym typeface="+mn-lt"/>
              </a:rPr>
              <a:t>：</a:t>
            </a:r>
            <a:r>
              <a:rPr lang="en-US" altLang="zh-CN" sz="1400" dirty="0">
                <a:solidFill>
                  <a:schemeClr val="bg1">
                    <a:lumMod val="50000"/>
                  </a:schemeClr>
                </a:solidFill>
                <a:cs typeface="+mn-ea"/>
                <a:sym typeface="+mn-lt"/>
              </a:rPr>
              <a:t>2023.12.19</a:t>
            </a:r>
            <a:endParaRPr lang="en-US" altLang="en-US" sz="1400" dirty="0">
              <a:solidFill>
                <a:schemeClr val="bg1">
                  <a:lumMod val="50000"/>
                </a:schemeClr>
              </a:solidFill>
              <a:cs typeface="+mn-ea"/>
              <a:sym typeface="+mn-lt"/>
            </a:endParaRPr>
          </a:p>
        </p:txBody>
      </p:sp>
      <p:sp>
        <p:nvSpPr>
          <p:cNvPr id="15" name="iṡḷîďê"/>
          <p:cNvSpPr txBox="1"/>
          <p:nvPr/>
        </p:nvSpPr>
        <p:spPr>
          <a:xfrm>
            <a:off x="2583180" y="2441457"/>
            <a:ext cx="7181850" cy="755650"/>
          </a:xfrm>
          <a:prstGeom prst="rect">
            <a:avLst/>
          </a:prstGeom>
        </p:spPr>
        <p:txBody>
          <a:bodyPr vert="horz" wrap="square" lIns="91440" tIns="45720" rIns="91440" bIns="45720" rtlCol="0" anchor="b">
            <a:spAutoFit/>
          </a:bodyPr>
          <a:lstStyle>
            <a:lvl1pPr algn="l" defTabSz="914400" rtl="0" eaLnBrk="1" latinLnBrk="0" hangingPunct="1">
              <a:lnSpc>
                <a:spcPct val="120000"/>
              </a:lnSpc>
              <a:spcBef>
                <a:spcPct val="0"/>
              </a:spcBef>
              <a:buNone/>
              <a:defRPr sz="4400" b="1" kern="1200">
                <a:solidFill>
                  <a:schemeClr val="tx1"/>
                </a:solidFill>
                <a:latin typeface="+mj-lt"/>
                <a:ea typeface="+mj-ea"/>
                <a:cs typeface="+mj-cs"/>
              </a:defRPr>
            </a:lvl1pPr>
          </a:lstStyle>
          <a:p>
            <a:pPr algn="r"/>
            <a:r>
              <a:rPr sz="3600" b="0" dirty="0">
                <a:latin typeface="+mn-lt"/>
                <a:ea typeface="+mn-ea"/>
                <a:cs typeface="+mn-ea"/>
                <a:sym typeface="+mn-lt"/>
              </a:rPr>
              <a:t>MSDM5003 Final Project</a:t>
            </a:r>
            <a:endParaRPr sz="3600" b="0" dirty="0">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5"/>
                                        </p:tgtEl>
                                        <p:attrNameLst>
                                          <p:attrName>ppt_y</p:attrName>
                                        </p:attrNameLst>
                                      </p:cBhvr>
                                      <p:tavLst>
                                        <p:tav tm="0">
                                          <p:val>
                                            <p:strVal val="#ppt_y"/>
                                          </p:val>
                                        </p:tav>
                                        <p:tav tm="100000">
                                          <p:val>
                                            <p:strVal val="#ppt_y"/>
                                          </p:val>
                                        </p:tav>
                                      </p:tavLst>
                                    </p:anim>
                                    <p:anim calcmode="lin" valueType="num">
                                      <p:cBhvr>
                                        <p:cTn id="13"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5"/>
                                        </p:tgtEl>
                                      </p:cBhvr>
                                    </p:animEffect>
                                  </p:childTnLst>
                                </p:cTn>
                              </p:par>
                            </p:childTnLst>
                          </p:cTn>
                        </p:par>
                        <p:par>
                          <p:cTn id="16" fill="hold">
                            <p:stCondLst>
                              <p:cond delay="1549"/>
                            </p:stCondLst>
                            <p:childTnLst>
                              <p:par>
                                <p:cTn id="17" presetID="37"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900" decel="100000" fill="hold"/>
                                        <p:tgtEl>
                                          <p:spTgt spid="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23" fill="hold">
                            <p:stCondLst>
                              <p:cond delay="2549"/>
                            </p:stCondLst>
                            <p:childTnLst>
                              <p:par>
                                <p:cTn id="24" presetID="16" presetClass="entr" presetSubtype="37"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barn(outVertical)">
                                      <p:cBhvr>
                                        <p:cTn id="2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5582285" cy="398780"/>
          </a:xfrm>
          <a:prstGeom prst="rect">
            <a:avLst/>
          </a:prstGeom>
        </p:spPr>
        <p:txBody>
          <a:bodyPr wrap="none">
            <a:spAutoFit/>
          </a:bodyPr>
          <a:lstStyle/>
          <a:p>
            <a:pPr algn="l"/>
            <a:r>
              <a:rPr lang="en-US" altLang="zh-CN" sz="2000" spc="300" dirty="0">
                <a:solidFill>
                  <a:schemeClr val="tx2"/>
                </a:solidFill>
                <a:cs typeface="+mn-ea"/>
                <a:sym typeface="+mn-lt"/>
              </a:rPr>
              <a:t>model1: 4 neighbours, L=100, K=0.1</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3175000" y="226885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文本框 5"/>
          <p:cNvSpPr txBox="1"/>
          <p:nvPr/>
        </p:nvSpPr>
        <p:spPr>
          <a:xfrm>
            <a:off x="672465" y="5494655"/>
            <a:ext cx="4895215" cy="645160"/>
          </a:xfrm>
          <a:prstGeom prst="rect">
            <a:avLst/>
          </a:prstGeom>
          <a:noFill/>
        </p:spPr>
        <p:txBody>
          <a:bodyPr wrap="square" rtlCol="0">
            <a:spAutoFit/>
            <a:scene3d>
              <a:camera prst="orthographicFront"/>
              <a:lightRig rig="threePt" dir="t"/>
            </a:scene3d>
            <a:sp3d contourW="12700"/>
          </a:bodyPr>
          <a:p>
            <a:pPr>
              <a:lnSpc>
                <a:spcPct val="150000"/>
              </a:lnSpc>
            </a:pPr>
            <a:r>
              <a:rPr lang="zh-CN" altLang="en-US" sz="1200" b="1">
                <a:latin typeface="微软雅黑" panose="020B0503020204020204" charset="-122"/>
                <a:ea typeface="微软雅黑" panose="020B0503020204020204" charset="-122"/>
                <a:cs typeface="Calibri" panose="020F0502020204030204" charset="0"/>
                <a:sym typeface="+mn-ea"/>
              </a:rPr>
              <a:t>Fig. 3. Density of cooperators as a function of temptation to defect for 4 neighbours, L=100, K=0.1.</a:t>
            </a:r>
            <a:endParaRPr lang="zh-CN" altLang="en-US" sz="1200" b="1">
              <a:latin typeface="微软雅黑" panose="020B0503020204020204" charset="-122"/>
              <a:ea typeface="微软雅黑" panose="020B0503020204020204" charset="-122"/>
              <a:cs typeface="Calibri" panose="020F0502020204030204" charset="0"/>
              <a:sym typeface="+mn-ea"/>
            </a:endParaRPr>
          </a:p>
        </p:txBody>
      </p:sp>
      <p:pic>
        <p:nvPicPr>
          <p:cNvPr id="4" name="图片 3" descr="k=0.1,n=4"/>
          <p:cNvPicPr>
            <a:picLocks noChangeAspect="1"/>
          </p:cNvPicPr>
          <p:nvPr/>
        </p:nvPicPr>
        <p:blipFill>
          <a:blip r:embed="rId1"/>
          <a:stretch>
            <a:fillRect/>
          </a:stretch>
        </p:blipFill>
        <p:spPr>
          <a:xfrm>
            <a:off x="267335" y="1269365"/>
            <a:ext cx="5760000" cy="4320000"/>
          </a:xfrm>
          <a:prstGeom prst="rect">
            <a:avLst/>
          </a:prstGeom>
        </p:spPr>
      </p:pic>
      <p:sp>
        <p:nvSpPr>
          <p:cNvPr id="2" name="文本框 1"/>
          <p:cNvSpPr txBox="1"/>
          <p:nvPr/>
        </p:nvSpPr>
        <p:spPr>
          <a:xfrm>
            <a:off x="5803900" y="1998980"/>
            <a:ext cx="6096635" cy="2861310"/>
          </a:xfrm>
          <a:prstGeom prst="rect">
            <a:avLst/>
          </a:prstGeom>
          <a:noFill/>
        </p:spPr>
        <p:txBody>
          <a:bodyPr wrap="square" rtlCol="0">
            <a:spAutoFit/>
            <a:scene3d>
              <a:camera prst="orthographicFront"/>
              <a:lightRig rig="threePt" dir="t"/>
            </a:scene3d>
            <a:sp3d contourW="12700"/>
          </a:bodyPr>
          <a:p>
            <a:pPr>
              <a:lnSpc>
                <a:spcPct val="150000"/>
              </a:lnSpc>
            </a:pPr>
            <a:r>
              <a:rPr sz="2000">
                <a:latin typeface="微软雅黑" panose="020B0503020204020204" charset="-122"/>
                <a:ea typeface="微软雅黑" panose="020B0503020204020204" charset="-122"/>
                <a:cs typeface="Calibri" panose="020F0502020204030204" charset="0"/>
                <a:sym typeface="+mn-ea"/>
              </a:rPr>
              <a:t>First we consider the model with 4 neighbours’ interactions. Fig. 3. shows the c-brelationship in the coexistence region for K=0.1, c decreases with increasing b</a:t>
            </a:r>
            <a:r>
              <a:rPr lang="en-US" sz="2000">
                <a:latin typeface="微软雅黑" panose="020B0503020204020204" charset="-122"/>
                <a:ea typeface="微软雅黑" panose="020B0503020204020204" charset="-122"/>
                <a:cs typeface="Calibri" panose="020F0502020204030204" charset="0"/>
                <a:sym typeface="+mn-ea"/>
              </a:rPr>
              <a:t> </a:t>
            </a:r>
            <a:r>
              <a:rPr sz="2000">
                <a:latin typeface="微软雅黑" panose="020B0503020204020204" charset="-122"/>
                <a:ea typeface="微软雅黑" panose="020B0503020204020204" charset="-122"/>
                <a:cs typeface="Calibri" panose="020F0502020204030204" charset="0"/>
                <a:sym typeface="+mn-ea"/>
              </a:rPr>
              <a:t>until the second threshold b_c2 , where the cooperators vanish. The sharp steps appear at the break points like b=4/3, 3/2.</a:t>
            </a:r>
            <a:endParaRPr sz="2000">
              <a:latin typeface="微软雅黑" panose="020B0503020204020204" charset="-122"/>
              <a:ea typeface="微软雅黑" panose="020B0503020204020204" charset="-122"/>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5582285" cy="398780"/>
          </a:xfrm>
          <a:prstGeom prst="rect">
            <a:avLst/>
          </a:prstGeom>
        </p:spPr>
        <p:txBody>
          <a:bodyPr wrap="none">
            <a:spAutoFit/>
          </a:bodyPr>
          <a:lstStyle/>
          <a:p>
            <a:pPr algn="l"/>
            <a:r>
              <a:rPr lang="en-US" altLang="zh-CN" sz="2000" spc="300" dirty="0">
                <a:solidFill>
                  <a:schemeClr val="tx2"/>
                </a:solidFill>
                <a:cs typeface="+mn-ea"/>
                <a:sym typeface="+mn-lt"/>
              </a:rPr>
              <a:t>model1: 4 neighbours, L=100, K=0.1</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3175000" y="226885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2" name="文本框 1"/>
          <p:cNvSpPr txBox="1"/>
          <p:nvPr/>
        </p:nvSpPr>
        <p:spPr>
          <a:xfrm>
            <a:off x="1010285" y="4234180"/>
            <a:ext cx="10890250" cy="1568450"/>
          </a:xfrm>
          <a:prstGeom prst="rect">
            <a:avLst/>
          </a:prstGeom>
          <a:noFill/>
        </p:spPr>
        <p:txBody>
          <a:bodyPr wrap="square" rtlCol="0">
            <a:spAutoFit/>
            <a:scene3d>
              <a:camera prst="orthographicFront"/>
              <a:lightRig rig="threePt" dir="t"/>
            </a:scene3d>
            <a:sp3d contourW="12700"/>
          </a:bodyPr>
          <a:p>
            <a:pPr>
              <a:lnSpc>
                <a:spcPct val="150000"/>
              </a:lnSpc>
            </a:pPr>
            <a:r>
              <a:rPr sz="1600">
                <a:latin typeface="微软雅黑" panose="020B0503020204020204" charset="-122"/>
                <a:ea typeface="微软雅黑" panose="020B0503020204020204" charset="-122"/>
                <a:cs typeface="Calibri" panose="020F0502020204030204" charset="0"/>
                <a:sym typeface="+mn-ea"/>
              </a:rPr>
              <a:t> </a:t>
            </a:r>
            <a:r>
              <a:rPr sz="1600">
                <a:latin typeface="微软雅黑" panose="020B0503020204020204" charset="-122"/>
                <a:ea typeface="微软雅黑" panose="020B0503020204020204" charset="-122"/>
                <a:cs typeface="Calibri" panose="020F0502020204030204" charset="0"/>
                <a:sym typeface="+mn-ea"/>
              </a:rPr>
              <a:t>The mean-field approximations are not able to handle with the long-range correlations. These gangs or colonies will walk randomly, suddenly appear or disappear as the simulation proceeds. In these c→ 0/1 cases, our simulation curve cannot really predict an individual’s strategic expectations. Examples can be seen in Fig. 4.2 and Fig. 4.3.</a:t>
            </a:r>
            <a:endParaRPr sz="1600">
              <a:latin typeface="微软雅黑" panose="020B0503020204020204" charset="-122"/>
              <a:ea typeface="微软雅黑" panose="020B0503020204020204" charset="-122"/>
              <a:cs typeface="Calibri" panose="020F0502020204030204" charset="0"/>
              <a:sym typeface="+mn-ea"/>
            </a:endParaRPr>
          </a:p>
        </p:txBody>
      </p:sp>
      <p:pic>
        <p:nvPicPr>
          <p:cNvPr id="3" name="图片 2"/>
          <p:cNvPicPr>
            <a:picLocks noChangeAspect="1"/>
          </p:cNvPicPr>
          <p:nvPr/>
        </p:nvPicPr>
        <p:blipFill>
          <a:blip r:embed="rId1"/>
          <a:srcRect t="3552"/>
          <a:stretch>
            <a:fillRect/>
          </a:stretch>
        </p:blipFill>
        <p:spPr>
          <a:xfrm>
            <a:off x="5798820" y="1423035"/>
            <a:ext cx="5966460" cy="2811145"/>
          </a:xfrm>
          <a:prstGeom prst="rect">
            <a:avLst/>
          </a:prstGeom>
          <a:ln w="12700" cmpd="sng">
            <a:solidFill>
              <a:schemeClr val="tx1"/>
            </a:solidFill>
            <a:prstDash val="solid"/>
          </a:ln>
        </p:spPr>
      </p:pic>
      <p:sp>
        <p:nvSpPr>
          <p:cNvPr id="9" name="文本框 8"/>
          <p:cNvSpPr txBox="1"/>
          <p:nvPr/>
        </p:nvSpPr>
        <p:spPr>
          <a:xfrm>
            <a:off x="1010285" y="1557655"/>
            <a:ext cx="4707255" cy="2676525"/>
          </a:xfrm>
          <a:prstGeom prst="rect">
            <a:avLst/>
          </a:prstGeom>
          <a:noFill/>
        </p:spPr>
        <p:txBody>
          <a:bodyPr wrap="square" rtlCol="0">
            <a:spAutoFit/>
          </a:bodyPr>
          <a:p>
            <a:pPr algn="l" fontAlgn="auto">
              <a:lnSpc>
                <a:spcPct val="150000"/>
              </a:lnSpc>
            </a:pPr>
            <a:r>
              <a:rPr sz="1600">
                <a:latin typeface="微软雅黑" panose="020B0503020204020204" charset="-122"/>
                <a:ea typeface="微软雅黑" panose="020B0503020204020204" charset="-122"/>
                <a:cs typeface="Calibri" panose="020F0502020204030204" charset="0"/>
                <a:sym typeface="+mn-ea"/>
              </a:rPr>
              <a:t>We can use simulated data to fit the c-b curve, but first we must ignore the situations when c tends to 0 or 1. Because the premise of mean-field approximate field theory is overall</a:t>
            </a:r>
            <a:r>
              <a:rPr lang="en-US" sz="1600">
                <a:latin typeface="微软雅黑" panose="020B0503020204020204" charset="-122"/>
                <a:ea typeface="微软雅黑" panose="020B0503020204020204" charset="-122"/>
                <a:cs typeface="Calibri" panose="020F0502020204030204" charset="0"/>
                <a:sym typeface="+mn-ea"/>
              </a:rPr>
              <a:t> </a:t>
            </a:r>
            <a:r>
              <a:rPr sz="1600">
                <a:latin typeface="微软雅黑" panose="020B0503020204020204" charset="-122"/>
                <a:ea typeface="微软雅黑" panose="020B0503020204020204" charset="-122"/>
                <a:cs typeface="Calibri" panose="020F0502020204030204" charset="0"/>
                <a:sym typeface="+mn-ea"/>
              </a:rPr>
              <a:t>uniformity, but when c tends to 1 or 0, the distribution of defectors or cooperators is clustered.</a:t>
            </a:r>
            <a:endParaRPr lang="zh-CN" altLang="en-US" sz="1600">
              <a:latin typeface="微软雅黑" panose="020B0503020204020204" charset="-122"/>
              <a:ea typeface="微软雅黑" panose="020B0503020204020204" charset="-122"/>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5582285" cy="398780"/>
          </a:xfrm>
          <a:prstGeom prst="rect">
            <a:avLst/>
          </a:prstGeom>
        </p:spPr>
        <p:txBody>
          <a:bodyPr wrap="none">
            <a:spAutoFit/>
          </a:bodyPr>
          <a:lstStyle/>
          <a:p>
            <a:pPr algn="l"/>
            <a:r>
              <a:rPr lang="en-US" altLang="zh-CN" sz="2000" spc="300" dirty="0">
                <a:solidFill>
                  <a:schemeClr val="tx2"/>
                </a:solidFill>
                <a:cs typeface="+mn-ea"/>
                <a:sym typeface="+mn-lt"/>
              </a:rPr>
              <a:t>model1: 4 neighbours, L=100, K=0.1</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2748280" y="227901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pic>
        <p:nvPicPr>
          <p:cNvPr id="4" name="图片 3" descr="100_0.1_1.54"/>
          <p:cNvPicPr>
            <a:picLocks noChangeAspect="1"/>
          </p:cNvPicPr>
          <p:nvPr/>
        </p:nvPicPr>
        <p:blipFill>
          <a:blip r:embed="rId1"/>
          <a:stretch>
            <a:fillRect/>
          </a:stretch>
        </p:blipFill>
        <p:spPr>
          <a:xfrm>
            <a:off x="1255395" y="1656080"/>
            <a:ext cx="2880000" cy="2880000"/>
          </a:xfrm>
          <a:prstGeom prst="rect">
            <a:avLst/>
          </a:prstGeom>
        </p:spPr>
      </p:pic>
      <p:pic>
        <p:nvPicPr>
          <p:cNvPr id="5" name="图片 4" descr="100_0.1_1.24"/>
          <p:cNvPicPr>
            <a:picLocks noChangeAspect="1"/>
          </p:cNvPicPr>
          <p:nvPr/>
        </p:nvPicPr>
        <p:blipFill>
          <a:blip r:embed="rId2"/>
          <a:stretch>
            <a:fillRect/>
          </a:stretch>
        </p:blipFill>
        <p:spPr>
          <a:xfrm>
            <a:off x="4750435" y="1656080"/>
            <a:ext cx="2880000" cy="2880000"/>
          </a:xfrm>
          <a:prstGeom prst="rect">
            <a:avLst/>
          </a:prstGeom>
        </p:spPr>
      </p:pic>
      <p:pic>
        <p:nvPicPr>
          <p:cNvPr id="6" name="图片 5" descr="100_0.1_2.0"/>
          <p:cNvPicPr>
            <a:picLocks noChangeAspect="1"/>
          </p:cNvPicPr>
          <p:nvPr/>
        </p:nvPicPr>
        <p:blipFill>
          <a:blip r:embed="rId3"/>
          <a:stretch>
            <a:fillRect/>
          </a:stretch>
        </p:blipFill>
        <p:spPr>
          <a:xfrm>
            <a:off x="8245475" y="1656080"/>
            <a:ext cx="2880000" cy="2880000"/>
          </a:xfrm>
          <a:prstGeom prst="rect">
            <a:avLst/>
          </a:prstGeom>
        </p:spPr>
      </p:pic>
      <p:sp>
        <p:nvSpPr>
          <p:cNvPr id="8" name="文本框 7"/>
          <p:cNvSpPr txBox="1"/>
          <p:nvPr/>
        </p:nvSpPr>
        <p:spPr>
          <a:xfrm>
            <a:off x="8245475" y="4875530"/>
            <a:ext cx="2930525" cy="645160"/>
          </a:xfrm>
          <a:prstGeom prst="rect">
            <a:avLst/>
          </a:prstGeom>
          <a:noFill/>
        </p:spPr>
        <p:txBody>
          <a:bodyPr wrap="square" rtlCol="0" anchor="t">
            <a:spAutoFit/>
          </a:bodyPr>
          <a:p>
            <a:pPr algn="ctr"/>
            <a:r>
              <a:rPr lang="zh-CN" altLang="en-US" sz="1200" b="1"/>
              <a:t>Fig. 4.3. Cooperators (white) form colonies in the sea of</a:t>
            </a:r>
            <a:r>
              <a:rPr lang="en-US" altLang="zh-CN" sz="1200" b="1"/>
              <a:t> </a:t>
            </a:r>
            <a:r>
              <a:rPr lang="zh-CN" altLang="en-US" sz="1200" b="1"/>
              <a:t>Defectors(black) when c→0. b=2.0, K=0.1</a:t>
            </a:r>
            <a:endParaRPr lang="zh-CN" altLang="en-US" sz="1200" b="1"/>
          </a:p>
        </p:txBody>
      </p:sp>
      <p:sp>
        <p:nvSpPr>
          <p:cNvPr id="10" name="文本框 9"/>
          <p:cNvSpPr txBox="1"/>
          <p:nvPr/>
        </p:nvSpPr>
        <p:spPr>
          <a:xfrm>
            <a:off x="1254760" y="4875530"/>
            <a:ext cx="2880360" cy="645160"/>
          </a:xfrm>
          <a:prstGeom prst="rect">
            <a:avLst/>
          </a:prstGeom>
          <a:noFill/>
        </p:spPr>
        <p:txBody>
          <a:bodyPr wrap="square" rtlCol="0" anchor="t">
            <a:spAutoFit/>
          </a:bodyPr>
          <a:p>
            <a:pPr algn="ctr"/>
            <a:r>
              <a:rPr lang="zh-CN" altLang="en-US" sz="1200" b="1">
                <a:sym typeface="+mn-ea"/>
              </a:rPr>
              <a:t>Fig. 4.1. Distribution of cooperators (white) and defectors (black). b=1.54, K=0.1, c= 0.443 </a:t>
            </a:r>
            <a:endParaRPr lang="zh-CN" altLang="en-US" sz="1200" b="1">
              <a:sym typeface="+mn-ea"/>
            </a:endParaRPr>
          </a:p>
        </p:txBody>
      </p:sp>
      <p:sp>
        <p:nvSpPr>
          <p:cNvPr id="11" name="文本框 10"/>
          <p:cNvSpPr txBox="1"/>
          <p:nvPr/>
        </p:nvSpPr>
        <p:spPr>
          <a:xfrm>
            <a:off x="4750435" y="4875530"/>
            <a:ext cx="2879725" cy="645160"/>
          </a:xfrm>
          <a:prstGeom prst="rect">
            <a:avLst/>
          </a:prstGeom>
          <a:noFill/>
        </p:spPr>
        <p:txBody>
          <a:bodyPr wrap="square" rtlCol="0" anchor="t">
            <a:spAutoFit/>
          </a:bodyPr>
          <a:p>
            <a:pPr algn="ctr"/>
            <a:r>
              <a:rPr lang="zh-CN" altLang="en-US" sz="1200" b="1">
                <a:sym typeface="+mn-ea"/>
              </a:rPr>
              <a:t>Fig. 4.2. Defectors(black) form gangs in the sea of Cooperators (white) when c→1. b=1.24, K=0.1</a:t>
            </a:r>
            <a:endParaRPr lang="zh-CN" altLang="en-US" sz="1200"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5582285" cy="398780"/>
          </a:xfrm>
          <a:prstGeom prst="rect">
            <a:avLst/>
          </a:prstGeom>
        </p:spPr>
        <p:txBody>
          <a:bodyPr wrap="none">
            <a:spAutoFit/>
          </a:bodyPr>
          <a:lstStyle/>
          <a:p>
            <a:pPr algn="l"/>
            <a:r>
              <a:rPr lang="en-US" altLang="zh-CN" sz="2000" spc="300" dirty="0">
                <a:solidFill>
                  <a:schemeClr val="tx2"/>
                </a:solidFill>
                <a:cs typeface="+mn-ea"/>
                <a:sym typeface="+mn-lt"/>
              </a:rPr>
              <a:t>model1: 4 neighbours, L=100, K=0.1</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6" name="文本框 5"/>
          <p:cNvSpPr txBox="1"/>
          <p:nvPr/>
        </p:nvSpPr>
        <p:spPr>
          <a:xfrm>
            <a:off x="6669405" y="5256530"/>
            <a:ext cx="5361940" cy="368300"/>
          </a:xfrm>
          <a:prstGeom prst="rect">
            <a:avLst/>
          </a:prstGeom>
          <a:noFill/>
        </p:spPr>
        <p:txBody>
          <a:bodyPr wrap="square" rtlCol="0">
            <a:spAutoFit/>
            <a:scene3d>
              <a:camera prst="orthographicFront"/>
              <a:lightRig rig="threePt" dir="t"/>
            </a:scene3d>
            <a:sp3d contourW="12700"/>
          </a:bodyPr>
          <a:p>
            <a:pPr>
              <a:lnSpc>
                <a:spcPct val="150000"/>
              </a:lnSpc>
            </a:pPr>
            <a:r>
              <a:rPr lang="zh-CN" altLang="en-US" sz="1200" b="1">
                <a:latin typeface="微软雅黑" panose="020B0503020204020204" charset="-122"/>
                <a:ea typeface="微软雅黑" panose="020B0503020204020204" charset="-122"/>
                <a:cs typeface="Calibri" panose="020F0502020204030204" charset="0"/>
                <a:sym typeface="+mn-ea"/>
              </a:rPr>
              <a:t>Fig. 5. Fit curve about the c-b data for 4 neighbours, L=100, K=0.1.</a:t>
            </a:r>
            <a:endParaRPr lang="zh-CN" altLang="en-US" sz="1200" b="1">
              <a:latin typeface="微软雅黑" panose="020B0503020204020204" charset="-122"/>
              <a:ea typeface="微软雅黑" panose="020B0503020204020204" charset="-122"/>
              <a:cs typeface="Calibri" panose="020F0502020204030204" charset="0"/>
              <a:sym typeface="+mn-ea"/>
            </a:endParaRPr>
          </a:p>
        </p:txBody>
      </p:sp>
      <p:sp>
        <p:nvSpPr>
          <p:cNvPr id="2" name="文本框 1"/>
          <p:cNvSpPr txBox="1"/>
          <p:nvPr/>
        </p:nvSpPr>
        <p:spPr>
          <a:xfrm>
            <a:off x="367030" y="1988820"/>
            <a:ext cx="6096635" cy="460375"/>
          </a:xfrm>
          <a:prstGeom prst="rect">
            <a:avLst/>
          </a:prstGeom>
          <a:noFill/>
        </p:spPr>
        <p:txBody>
          <a:bodyPr wrap="square" rtlCol="0">
            <a:spAutoFit/>
            <a:scene3d>
              <a:camera prst="orthographicFront"/>
              <a:lightRig rig="threePt" dir="t"/>
            </a:scene3d>
            <a:sp3d contourW="12700"/>
          </a:bodyPr>
          <a:p>
            <a:pPr>
              <a:lnSpc>
                <a:spcPct val="150000"/>
              </a:lnSpc>
            </a:pPr>
            <a:r>
              <a:rPr sz="1600">
                <a:latin typeface="微软雅黑" panose="020B0503020204020204" charset="-122"/>
                <a:ea typeface="微软雅黑" panose="020B0503020204020204" charset="-122"/>
                <a:cs typeface="Calibri" panose="020F0502020204030204" charset="0"/>
                <a:sym typeface="+mn-ea"/>
              </a:rPr>
              <a:t>Our MC data shown in Fig. 3 refer to a power-law behavior:</a:t>
            </a:r>
            <a:endParaRPr sz="1600">
              <a:latin typeface="微软雅黑" panose="020B0503020204020204" charset="-122"/>
              <a:ea typeface="微软雅黑" panose="020B0503020204020204" charset="-122"/>
              <a:cs typeface="Calibri" panose="020F0502020204030204" charset="0"/>
              <a:sym typeface="+mn-ea"/>
            </a:endParaRPr>
          </a:p>
        </p:txBody>
      </p:sp>
      <p:pic>
        <p:nvPicPr>
          <p:cNvPr id="3" name="图片 2"/>
          <p:cNvPicPr>
            <a:picLocks noChangeAspect="1"/>
          </p:cNvPicPr>
          <p:nvPr/>
        </p:nvPicPr>
        <p:blipFill>
          <a:blip r:embed="rId1"/>
          <a:stretch>
            <a:fillRect/>
          </a:stretch>
        </p:blipFill>
        <p:spPr>
          <a:xfrm>
            <a:off x="1454785" y="2449195"/>
            <a:ext cx="3921760" cy="1119505"/>
          </a:xfrm>
          <a:prstGeom prst="rect">
            <a:avLst/>
          </a:prstGeom>
        </p:spPr>
      </p:pic>
      <p:sp>
        <p:nvSpPr>
          <p:cNvPr id="5" name="文本框 4"/>
          <p:cNvSpPr txBox="1"/>
          <p:nvPr/>
        </p:nvSpPr>
        <p:spPr>
          <a:xfrm>
            <a:off x="367030" y="3601085"/>
            <a:ext cx="6318885" cy="829945"/>
          </a:xfrm>
          <a:prstGeom prst="rect">
            <a:avLst/>
          </a:prstGeom>
          <a:noFill/>
        </p:spPr>
        <p:txBody>
          <a:bodyPr wrap="square" rtlCol="0" anchor="t">
            <a:spAutoFit/>
          </a:bodyPr>
          <a:p>
            <a:r>
              <a:rPr lang="zh-CN" altLang="en-US" sz="1600"/>
              <a:t>The best fit for equation (1) is obtained for b_c2=</a:t>
            </a:r>
            <a:r>
              <a:rPr lang="en-US" altLang="zh-CN" sz="1600"/>
              <a:t>2.02</a:t>
            </a:r>
            <a:r>
              <a:rPr lang="zh-CN" altLang="en-US" sz="1600"/>
              <a:t> and β=</a:t>
            </a:r>
            <a:r>
              <a:rPr sz="1600"/>
              <a:t>0.455</a:t>
            </a:r>
            <a:r>
              <a:rPr lang="zh-CN" altLang="en-US" sz="1600"/>
              <a:t>; </a:t>
            </a:r>
            <a:endParaRPr lang="zh-CN" altLang="en-US" sz="1600"/>
          </a:p>
          <a:p>
            <a:r>
              <a:rPr lang="zh-CN" altLang="en-US" sz="1600"/>
              <a:t>The best fit</a:t>
            </a:r>
            <a:r>
              <a:rPr lang="en-US" altLang="zh-CN" sz="1600"/>
              <a:t> </a:t>
            </a:r>
            <a:r>
              <a:rPr lang="zh-CN" altLang="en-US" sz="1600"/>
              <a:t>for equation (2) is obtained for b_c1=1.3</a:t>
            </a:r>
            <a:r>
              <a:rPr lang="en-US" altLang="zh-CN" sz="1600"/>
              <a:t>0</a:t>
            </a:r>
            <a:r>
              <a:rPr lang="zh-CN" altLang="en-US" sz="1600"/>
              <a:t> and β=</a:t>
            </a:r>
            <a:r>
              <a:rPr sz="1600"/>
              <a:t>0.539</a:t>
            </a:r>
            <a:r>
              <a:rPr lang="zh-CN" altLang="en-US" sz="1600"/>
              <a:t>. As Fig. 5. shows.</a:t>
            </a:r>
            <a:endParaRPr lang="zh-CN" altLang="en-US" sz="1600"/>
          </a:p>
        </p:txBody>
      </p:sp>
      <p:pic>
        <p:nvPicPr>
          <p:cNvPr id="7" name="图片 6" descr="k=0.1,n=4,fit"/>
          <p:cNvPicPr>
            <a:picLocks noChangeAspect="1"/>
          </p:cNvPicPr>
          <p:nvPr/>
        </p:nvPicPr>
        <p:blipFill>
          <a:blip r:embed="rId2"/>
          <a:stretch>
            <a:fillRect/>
          </a:stretch>
        </p:blipFill>
        <p:spPr>
          <a:xfrm>
            <a:off x="6789420" y="1263015"/>
            <a:ext cx="5121910" cy="384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5582285" cy="398780"/>
          </a:xfrm>
          <a:prstGeom prst="rect">
            <a:avLst/>
          </a:prstGeom>
        </p:spPr>
        <p:txBody>
          <a:bodyPr wrap="none">
            <a:spAutoFit/>
          </a:bodyPr>
          <a:lstStyle/>
          <a:p>
            <a:pPr algn="l"/>
            <a:r>
              <a:rPr lang="en-US" altLang="zh-CN" sz="2000" spc="300" dirty="0">
                <a:solidFill>
                  <a:schemeClr val="tx2"/>
                </a:solidFill>
                <a:cs typeface="+mn-ea"/>
                <a:sym typeface="+mn-lt"/>
              </a:rPr>
              <a:t>model2: 4 neighbours, L=100, K=0.5</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6" name="文本框 5"/>
          <p:cNvSpPr txBox="1"/>
          <p:nvPr/>
        </p:nvSpPr>
        <p:spPr>
          <a:xfrm>
            <a:off x="6713855" y="2552700"/>
            <a:ext cx="4399915" cy="1753235"/>
          </a:xfrm>
          <a:prstGeom prst="rect">
            <a:avLst/>
          </a:prstGeom>
          <a:noFill/>
        </p:spPr>
        <p:txBody>
          <a:bodyPr wrap="square" rtlCol="0">
            <a:spAutoFit/>
            <a:scene3d>
              <a:camera prst="orthographicFront"/>
              <a:lightRig rig="threePt" dir="t"/>
            </a:scene3d>
            <a:sp3d contourW="12700"/>
          </a:bodyPr>
          <a:p>
            <a:pPr algn="l">
              <a:lnSpc>
                <a:spcPct val="150000"/>
              </a:lnSpc>
            </a:pPr>
            <a:r>
              <a:rPr lang="zh-CN" altLang="en-US">
                <a:sym typeface="+mn-ea"/>
              </a:rPr>
              <a:t>The best fit for equation (1) is obtained for b_c2=</a:t>
            </a:r>
            <a:r>
              <a:rPr lang="en-US" altLang="zh-CN">
                <a:sym typeface="+mn-ea"/>
              </a:rPr>
              <a:t>2.02</a:t>
            </a:r>
            <a:r>
              <a:rPr lang="zh-CN" altLang="en-US">
                <a:sym typeface="+mn-ea"/>
              </a:rPr>
              <a:t> and β=</a:t>
            </a:r>
            <a:r>
              <a:rPr>
                <a:sym typeface="+mn-ea"/>
              </a:rPr>
              <a:t>0.476</a:t>
            </a:r>
            <a:r>
              <a:rPr lang="zh-CN" altLang="en-US">
                <a:sym typeface="+mn-ea"/>
              </a:rPr>
              <a:t>; </a:t>
            </a:r>
            <a:endParaRPr lang="zh-CN" altLang="en-US"/>
          </a:p>
          <a:p>
            <a:pPr algn="l">
              <a:lnSpc>
                <a:spcPct val="150000"/>
              </a:lnSpc>
            </a:pPr>
            <a:r>
              <a:rPr lang="zh-CN" altLang="en-US">
                <a:sym typeface="+mn-ea"/>
              </a:rPr>
              <a:t>The best fit</a:t>
            </a:r>
            <a:r>
              <a:rPr lang="en-US" altLang="zh-CN">
                <a:sym typeface="+mn-ea"/>
              </a:rPr>
              <a:t> </a:t>
            </a:r>
            <a:r>
              <a:rPr lang="zh-CN" altLang="en-US">
                <a:sym typeface="+mn-ea"/>
              </a:rPr>
              <a:t>for equation (2) is obtained for b_c1=1.</a:t>
            </a:r>
            <a:r>
              <a:rPr lang="en-US">
                <a:sym typeface="+mn-ea"/>
              </a:rPr>
              <a:t>28</a:t>
            </a:r>
            <a:r>
              <a:rPr lang="zh-CN" altLang="en-US">
                <a:sym typeface="+mn-ea"/>
              </a:rPr>
              <a:t> and β=0.</a:t>
            </a:r>
            <a:r>
              <a:rPr lang="en-US">
                <a:sym typeface="+mn-ea"/>
              </a:rPr>
              <a:t>592</a:t>
            </a:r>
            <a:r>
              <a:rPr lang="zh-CN" altLang="en-US">
                <a:sym typeface="+mn-ea"/>
              </a:rPr>
              <a:t>.</a:t>
            </a:r>
            <a:endParaRPr lang="zh-CN" altLang="en-US">
              <a:latin typeface="微软雅黑" panose="020B0503020204020204" charset="-122"/>
              <a:ea typeface="微软雅黑" panose="020B0503020204020204" charset="-122"/>
              <a:cs typeface="Calibri" panose="020F0502020204030204" charset="0"/>
              <a:sym typeface="+mn-ea"/>
            </a:endParaRPr>
          </a:p>
        </p:txBody>
      </p:sp>
      <p:pic>
        <p:nvPicPr>
          <p:cNvPr id="5" name="图片 4" descr="C:\Users\lhy\Desktop\课件\5003\final project\final results\k=0.5,n=4,fit.pngk=0.5,n=4,fit"/>
          <p:cNvPicPr>
            <a:picLocks noChangeAspect="1"/>
          </p:cNvPicPr>
          <p:nvPr/>
        </p:nvPicPr>
        <p:blipFill>
          <a:blip r:embed="rId1"/>
          <a:srcRect/>
          <a:stretch>
            <a:fillRect/>
          </a:stretch>
        </p:blipFill>
        <p:spPr>
          <a:xfrm>
            <a:off x="672465" y="1261793"/>
            <a:ext cx="5760000" cy="4319905"/>
          </a:xfrm>
          <a:prstGeom prst="rect">
            <a:avLst/>
          </a:prstGeom>
        </p:spPr>
      </p:pic>
      <p:sp>
        <p:nvSpPr>
          <p:cNvPr id="7" name="文本框 6"/>
          <p:cNvSpPr txBox="1"/>
          <p:nvPr/>
        </p:nvSpPr>
        <p:spPr>
          <a:xfrm>
            <a:off x="672465" y="5484495"/>
            <a:ext cx="5696585" cy="275590"/>
          </a:xfrm>
          <a:prstGeom prst="rect">
            <a:avLst/>
          </a:prstGeom>
          <a:noFill/>
        </p:spPr>
        <p:txBody>
          <a:bodyPr wrap="square" rtlCol="0" anchor="t">
            <a:spAutoFit/>
          </a:bodyPr>
          <a:p>
            <a:pPr algn="ctr"/>
            <a:r>
              <a:rPr lang="zh-CN" altLang="en-US" sz="1200" b="1">
                <a:latin typeface="微软雅黑" panose="020B0503020204020204" charset="-122"/>
                <a:ea typeface="微软雅黑" panose="020B0503020204020204" charset="-122"/>
              </a:rPr>
              <a:t>Fig.</a:t>
            </a:r>
            <a:r>
              <a:rPr lang="en-US" altLang="zh-CN" sz="1200" b="1">
                <a:latin typeface="微软雅黑" panose="020B0503020204020204" charset="-122"/>
                <a:ea typeface="微软雅黑" panose="020B0503020204020204" charset="-122"/>
              </a:rPr>
              <a:t>6</a:t>
            </a:r>
            <a:r>
              <a:rPr lang="zh-CN" altLang="en-US" sz="1200" b="1">
                <a:latin typeface="微软雅黑" panose="020B0503020204020204" charset="-122"/>
                <a:ea typeface="微软雅黑" panose="020B0503020204020204" charset="-122"/>
              </a:rPr>
              <a:t>. </a:t>
            </a:r>
            <a:r>
              <a:rPr sz="1200" b="1">
                <a:latin typeface="微软雅黑" panose="020B0503020204020204" charset="-122"/>
                <a:ea typeface="微软雅黑" panose="020B0503020204020204" charset="-122"/>
              </a:rPr>
              <a:t>Fit curve about the c-b data for 4 neighbours, L=100, K=0.5.</a:t>
            </a:r>
            <a:endParaRPr sz="1200" b="1">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6249670" cy="398780"/>
          </a:xfrm>
          <a:prstGeom prst="rect">
            <a:avLst/>
          </a:prstGeom>
        </p:spPr>
        <p:txBody>
          <a:bodyPr wrap="none">
            <a:spAutoFit/>
          </a:bodyPr>
          <a:lstStyle/>
          <a:p>
            <a:pPr algn="l"/>
            <a:r>
              <a:rPr lang="en-US" altLang="zh-CN" sz="2000" spc="300" dirty="0">
                <a:solidFill>
                  <a:schemeClr val="tx2"/>
                </a:solidFill>
                <a:cs typeface="+mn-ea"/>
                <a:sym typeface="+mn-lt"/>
              </a:rPr>
              <a:t>Comparison between model1 and model2</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3175000" y="226885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文本框 5"/>
          <p:cNvSpPr txBox="1"/>
          <p:nvPr/>
        </p:nvSpPr>
        <p:spPr>
          <a:xfrm>
            <a:off x="673100" y="5583555"/>
            <a:ext cx="11115040" cy="829945"/>
          </a:xfrm>
          <a:prstGeom prst="rect">
            <a:avLst/>
          </a:prstGeom>
          <a:noFill/>
        </p:spPr>
        <p:txBody>
          <a:bodyPr wrap="square" rtlCol="0">
            <a:spAutoFit/>
            <a:scene3d>
              <a:camera prst="orthographicFront"/>
              <a:lightRig rig="threePt" dir="t"/>
            </a:scene3d>
            <a:sp3d contourW="12700"/>
          </a:bodyPr>
          <a:p>
            <a:pPr>
              <a:lnSpc>
                <a:spcPct val="150000"/>
              </a:lnSpc>
            </a:pPr>
            <a:r>
              <a:rPr lang="en-US" sz="1600">
                <a:latin typeface="微软雅黑" panose="020B0503020204020204" charset="-122"/>
                <a:ea typeface="微软雅黑" panose="020B0503020204020204" charset="-122"/>
                <a:cs typeface="Calibri" panose="020F0502020204030204" charset="0"/>
                <a:sym typeface="+mn-ea"/>
              </a:rPr>
              <a:t>From the comparison between the model1(K=0.1) and model2(K=0.5), We can find that when the K is larger, the power law curve fit2 fits the c-b function almost the same, while the curve fit2 fits the c-b function better.</a:t>
            </a:r>
            <a:endParaRPr lang="en-US" sz="1600">
              <a:latin typeface="微软雅黑" panose="020B0503020204020204" charset="-122"/>
              <a:ea typeface="微软雅黑" panose="020B0503020204020204" charset="-122"/>
              <a:cs typeface="Calibri" panose="020F0502020204030204" charset="0"/>
              <a:sym typeface="+mn-ea"/>
            </a:endParaRPr>
          </a:p>
        </p:txBody>
      </p:sp>
      <p:pic>
        <p:nvPicPr>
          <p:cNvPr id="4" name="图片 3" descr="C:\Users\lhy\Desktop\课件\5003\final project\final results\k=0.1,n=4,fit.pngk=0.1,n=4,fit"/>
          <p:cNvPicPr>
            <a:picLocks noChangeAspect="1"/>
          </p:cNvPicPr>
          <p:nvPr/>
        </p:nvPicPr>
        <p:blipFill>
          <a:blip r:embed="rId1"/>
          <a:srcRect/>
          <a:stretch>
            <a:fillRect/>
          </a:stretch>
        </p:blipFill>
        <p:spPr>
          <a:xfrm>
            <a:off x="267610" y="1269413"/>
            <a:ext cx="5759450" cy="4319905"/>
          </a:xfrm>
          <a:prstGeom prst="rect">
            <a:avLst/>
          </a:prstGeom>
        </p:spPr>
      </p:pic>
      <p:pic>
        <p:nvPicPr>
          <p:cNvPr id="5" name="图片 4" descr="C:\Users\lhy\Desktop\课件\5003\final project\final results\k=0.5,n=4,fit.pngk=0.5,n=4,fit"/>
          <p:cNvPicPr>
            <a:picLocks noChangeAspect="1"/>
          </p:cNvPicPr>
          <p:nvPr/>
        </p:nvPicPr>
        <p:blipFill>
          <a:blip r:embed="rId2"/>
          <a:srcRect/>
          <a:stretch>
            <a:fillRect/>
          </a:stretch>
        </p:blipFill>
        <p:spPr>
          <a:xfrm>
            <a:off x="6027420" y="1263698"/>
            <a:ext cx="5760000" cy="4319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6249670" cy="398780"/>
          </a:xfrm>
          <a:prstGeom prst="rect">
            <a:avLst/>
          </a:prstGeom>
        </p:spPr>
        <p:txBody>
          <a:bodyPr wrap="none">
            <a:spAutoFit/>
          </a:bodyPr>
          <a:lstStyle/>
          <a:p>
            <a:pPr algn="l"/>
            <a:r>
              <a:rPr lang="en-US" altLang="zh-CN" sz="2000" spc="300" dirty="0">
                <a:solidFill>
                  <a:schemeClr val="tx2"/>
                </a:solidFill>
                <a:cs typeface="+mn-ea"/>
                <a:sym typeface="+mn-lt"/>
              </a:rPr>
              <a:t>Comparison between model1 and model2</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2748280" y="227901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pic>
        <p:nvPicPr>
          <p:cNvPr id="5" name="图片 4" descr="C:\Users\lhy\Desktop\课件\5003\result\100_0.5_1.24.gif100_0.5_1.24"/>
          <p:cNvPicPr>
            <a:picLocks noChangeAspect="1"/>
          </p:cNvPicPr>
          <p:nvPr/>
        </p:nvPicPr>
        <p:blipFill>
          <a:blip r:embed="rId1"/>
          <a:srcRect/>
          <a:stretch>
            <a:fillRect/>
          </a:stretch>
        </p:blipFill>
        <p:spPr>
          <a:xfrm>
            <a:off x="2995433" y="1656080"/>
            <a:ext cx="2879725" cy="2880000"/>
          </a:xfrm>
          <a:prstGeom prst="rect">
            <a:avLst/>
          </a:prstGeom>
        </p:spPr>
      </p:pic>
      <p:pic>
        <p:nvPicPr>
          <p:cNvPr id="6" name="图片 5" descr="C:\Users\lhy\Desktop\课件\5003\result\100_0.5_2.0.gif100_0.5_2.0"/>
          <p:cNvPicPr>
            <a:picLocks noChangeAspect="1"/>
          </p:cNvPicPr>
          <p:nvPr/>
        </p:nvPicPr>
        <p:blipFill>
          <a:blip r:embed="rId2"/>
          <a:srcRect/>
          <a:stretch>
            <a:fillRect/>
          </a:stretch>
        </p:blipFill>
        <p:spPr>
          <a:xfrm>
            <a:off x="9219068" y="1656080"/>
            <a:ext cx="2879725" cy="2880000"/>
          </a:xfrm>
          <a:prstGeom prst="rect">
            <a:avLst/>
          </a:prstGeom>
        </p:spPr>
      </p:pic>
      <p:sp>
        <p:nvSpPr>
          <p:cNvPr id="8" name="文本框 7"/>
          <p:cNvSpPr txBox="1"/>
          <p:nvPr/>
        </p:nvSpPr>
        <p:spPr>
          <a:xfrm>
            <a:off x="6368415" y="4774565"/>
            <a:ext cx="5728970" cy="460375"/>
          </a:xfrm>
          <a:prstGeom prst="rect">
            <a:avLst/>
          </a:prstGeom>
          <a:noFill/>
        </p:spPr>
        <p:txBody>
          <a:bodyPr wrap="square" rtlCol="0" anchor="t">
            <a:spAutoFit/>
          </a:bodyPr>
          <a:p>
            <a:pPr algn="ctr"/>
            <a:r>
              <a:rPr lang="en-US" altLang="zh-CN" sz="1200" b="1">
                <a:sym typeface="+mn-ea"/>
              </a:rPr>
              <a:t>Comparison between model1 and model2 </a:t>
            </a:r>
            <a:r>
              <a:rPr lang="zh-CN" altLang="en-US" sz="1200" b="1">
                <a:sym typeface="+mn-ea"/>
              </a:rPr>
              <a:t>Distribution of cooperators (white) and defectors (black). b=</a:t>
            </a:r>
            <a:r>
              <a:rPr lang="en-US" altLang="zh-CN" sz="1200" b="1">
                <a:sym typeface="+mn-ea"/>
              </a:rPr>
              <a:t>2.0</a:t>
            </a:r>
            <a:r>
              <a:rPr lang="zh-CN" altLang="en-US" sz="1200" b="1">
                <a:sym typeface="+mn-ea"/>
              </a:rPr>
              <a:t>, K=0.1</a:t>
            </a:r>
            <a:r>
              <a:rPr lang="en-US" altLang="zh-CN" sz="1200" b="1">
                <a:sym typeface="+mn-ea"/>
              </a:rPr>
              <a:t>(left),K=0.5(right)</a:t>
            </a:r>
            <a:endParaRPr lang="en-US" altLang="zh-CN" sz="1200" b="1"/>
          </a:p>
        </p:txBody>
      </p:sp>
      <p:sp>
        <p:nvSpPr>
          <p:cNvPr id="11" name="文本框 10"/>
          <p:cNvSpPr txBox="1"/>
          <p:nvPr/>
        </p:nvSpPr>
        <p:spPr>
          <a:xfrm>
            <a:off x="115570" y="4774565"/>
            <a:ext cx="5760085" cy="460375"/>
          </a:xfrm>
          <a:prstGeom prst="rect">
            <a:avLst/>
          </a:prstGeom>
          <a:noFill/>
        </p:spPr>
        <p:txBody>
          <a:bodyPr wrap="square" rtlCol="0" anchor="t">
            <a:spAutoFit/>
          </a:bodyPr>
          <a:p>
            <a:pPr algn="ctr"/>
            <a:r>
              <a:rPr lang="en-US" altLang="zh-CN" sz="1200" b="1">
                <a:sym typeface="+mn-ea"/>
              </a:rPr>
              <a:t>Comparison between model1 and model2 </a:t>
            </a:r>
            <a:r>
              <a:rPr lang="zh-CN" altLang="en-US" sz="1200" b="1">
                <a:sym typeface="+mn-ea"/>
              </a:rPr>
              <a:t>Distribution of cooperators (white) and defectors (black). b=1.</a:t>
            </a:r>
            <a:r>
              <a:rPr lang="en-US" altLang="zh-CN" sz="1200" b="1">
                <a:sym typeface="+mn-ea"/>
              </a:rPr>
              <a:t>2</a:t>
            </a:r>
            <a:r>
              <a:rPr lang="zh-CN" altLang="en-US" sz="1200" b="1">
                <a:sym typeface="+mn-ea"/>
              </a:rPr>
              <a:t>4, K=0.1</a:t>
            </a:r>
            <a:r>
              <a:rPr lang="en-US" altLang="zh-CN" sz="1200" b="1">
                <a:sym typeface="+mn-ea"/>
              </a:rPr>
              <a:t>(left),K=0.5(right)</a:t>
            </a:r>
            <a:endParaRPr lang="en-US" altLang="zh-CN" sz="1200" b="1">
              <a:sym typeface="+mn-ea"/>
            </a:endParaRPr>
          </a:p>
        </p:txBody>
      </p:sp>
      <p:pic>
        <p:nvPicPr>
          <p:cNvPr id="2" name="图片 1" descr="100_0.1_1.24"/>
          <p:cNvPicPr>
            <a:picLocks noChangeAspect="1"/>
          </p:cNvPicPr>
          <p:nvPr/>
        </p:nvPicPr>
        <p:blipFill>
          <a:blip r:embed="rId3"/>
          <a:stretch>
            <a:fillRect/>
          </a:stretch>
        </p:blipFill>
        <p:spPr>
          <a:xfrm>
            <a:off x="115570" y="1656080"/>
            <a:ext cx="2880000" cy="2880000"/>
          </a:xfrm>
          <a:prstGeom prst="rect">
            <a:avLst/>
          </a:prstGeom>
        </p:spPr>
      </p:pic>
      <p:pic>
        <p:nvPicPr>
          <p:cNvPr id="3" name="图片 2" descr="100_0.1_2.0"/>
          <p:cNvPicPr>
            <a:picLocks noChangeAspect="1"/>
          </p:cNvPicPr>
          <p:nvPr/>
        </p:nvPicPr>
        <p:blipFill>
          <a:blip r:embed="rId4"/>
          <a:stretch>
            <a:fillRect/>
          </a:stretch>
        </p:blipFill>
        <p:spPr>
          <a:xfrm>
            <a:off x="6339205" y="1656080"/>
            <a:ext cx="288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lhy\Desktop\课件\5003\final project\final results\k=0.02,n=8,fit.pngk=0.02,n=8,fit"/>
          <p:cNvPicPr>
            <a:picLocks noChangeAspect="1"/>
          </p:cNvPicPr>
          <p:nvPr/>
        </p:nvPicPr>
        <p:blipFill>
          <a:blip r:embed="rId1"/>
          <a:srcRect/>
          <a:stretch>
            <a:fillRect/>
          </a:stretch>
        </p:blipFill>
        <p:spPr>
          <a:xfrm>
            <a:off x="672740" y="1261793"/>
            <a:ext cx="5759450" cy="4319905"/>
          </a:xfrm>
          <a:prstGeom prst="rect">
            <a:avLst/>
          </a:prstGeom>
        </p:spPr>
      </p:pic>
      <p:sp>
        <p:nvSpPr>
          <p:cNvPr id="15" name="矩形 14"/>
          <p:cNvSpPr/>
          <p:nvPr/>
        </p:nvSpPr>
        <p:spPr>
          <a:xfrm>
            <a:off x="1206863" y="448348"/>
            <a:ext cx="5761355" cy="398780"/>
          </a:xfrm>
          <a:prstGeom prst="rect">
            <a:avLst/>
          </a:prstGeom>
        </p:spPr>
        <p:txBody>
          <a:bodyPr wrap="none">
            <a:spAutoFit/>
          </a:bodyPr>
          <a:lstStyle/>
          <a:p>
            <a:pPr algn="l"/>
            <a:r>
              <a:rPr lang="en-US" altLang="zh-CN" sz="2000" spc="300" dirty="0">
                <a:solidFill>
                  <a:schemeClr val="tx2"/>
                </a:solidFill>
                <a:cs typeface="+mn-ea"/>
                <a:sym typeface="+mn-lt"/>
              </a:rPr>
              <a:t>model3: 8 neighbours, L=100, K=0.02</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6" name="文本框 5"/>
          <p:cNvSpPr txBox="1"/>
          <p:nvPr/>
        </p:nvSpPr>
        <p:spPr>
          <a:xfrm>
            <a:off x="6257290" y="1670685"/>
            <a:ext cx="5831205" cy="4246245"/>
          </a:xfrm>
          <a:prstGeom prst="rect">
            <a:avLst/>
          </a:prstGeom>
          <a:noFill/>
        </p:spPr>
        <p:txBody>
          <a:bodyPr wrap="square" rtlCol="0">
            <a:spAutoFit/>
            <a:scene3d>
              <a:camera prst="orthographicFront"/>
              <a:lightRig rig="threePt" dir="t"/>
            </a:scene3d>
            <a:sp3d contourW="12700"/>
          </a:bodyPr>
          <a:p>
            <a:pPr algn="l">
              <a:lnSpc>
                <a:spcPct val="150000"/>
              </a:lnSpc>
            </a:pPr>
            <a:r>
              <a:rPr lang="zh-CN" altLang="en-US">
                <a:sym typeface="+mn-ea"/>
              </a:rPr>
              <a:t>For the second system, we consider the surrounding 8 neighbours and get two c- b plots of K=0.02 and K=0.5 as Fig. 7. And Fig. 8. shows. Compared with the first system, the fault frequency of c is higher and the decline speed is faster. </a:t>
            </a:r>
            <a:endParaRPr lang="zh-CN" altLang="en-US">
              <a:sym typeface="+mn-ea"/>
            </a:endParaRPr>
          </a:p>
          <a:p>
            <a:pPr algn="l">
              <a:lnSpc>
                <a:spcPct val="150000"/>
              </a:lnSpc>
            </a:pPr>
            <a:r>
              <a:rPr lang="en-US" altLang="zh-CN">
                <a:sym typeface="+mn-ea"/>
              </a:rPr>
              <a:t>For K=0.02:</a:t>
            </a:r>
            <a:endParaRPr lang="zh-CN" altLang="en-US">
              <a:sym typeface="+mn-ea"/>
            </a:endParaRPr>
          </a:p>
          <a:p>
            <a:pPr algn="l">
              <a:lnSpc>
                <a:spcPct val="150000"/>
              </a:lnSpc>
            </a:pPr>
            <a:r>
              <a:rPr lang="zh-CN" altLang="en-US">
                <a:sym typeface="+mn-ea"/>
              </a:rPr>
              <a:t>The best fit for equation (1) is obtained for b_c2=</a:t>
            </a:r>
            <a:r>
              <a:rPr lang="en-US" altLang="zh-CN">
                <a:sym typeface="+mn-ea"/>
              </a:rPr>
              <a:t>1.512</a:t>
            </a:r>
            <a:r>
              <a:rPr lang="zh-CN" altLang="en-US">
                <a:sym typeface="+mn-ea"/>
              </a:rPr>
              <a:t> and β=0.</a:t>
            </a:r>
            <a:r>
              <a:rPr lang="en-US">
                <a:sym typeface="+mn-ea"/>
              </a:rPr>
              <a:t>380</a:t>
            </a:r>
            <a:r>
              <a:rPr lang="zh-CN" altLang="en-US">
                <a:sym typeface="+mn-ea"/>
              </a:rPr>
              <a:t>; </a:t>
            </a:r>
            <a:endParaRPr lang="zh-CN" altLang="en-US"/>
          </a:p>
          <a:p>
            <a:pPr algn="l">
              <a:lnSpc>
                <a:spcPct val="150000"/>
              </a:lnSpc>
            </a:pPr>
            <a:r>
              <a:rPr lang="zh-CN" altLang="en-US">
                <a:sym typeface="+mn-ea"/>
              </a:rPr>
              <a:t>The best fit</a:t>
            </a:r>
            <a:r>
              <a:rPr lang="en-US" altLang="zh-CN">
                <a:sym typeface="+mn-ea"/>
              </a:rPr>
              <a:t> </a:t>
            </a:r>
            <a:r>
              <a:rPr lang="zh-CN" altLang="en-US">
                <a:sym typeface="+mn-ea"/>
              </a:rPr>
              <a:t>for equation (2) is obtained for b_c1=</a:t>
            </a:r>
            <a:r>
              <a:rPr>
                <a:sym typeface="+mn-ea"/>
              </a:rPr>
              <a:t>1.144</a:t>
            </a:r>
            <a:r>
              <a:rPr lang="zh-CN" altLang="en-US">
                <a:sym typeface="+mn-ea"/>
              </a:rPr>
              <a:t> and β=0.4</a:t>
            </a:r>
            <a:r>
              <a:rPr lang="en-US" altLang="zh-CN">
                <a:sym typeface="+mn-ea"/>
              </a:rPr>
              <a:t>52</a:t>
            </a:r>
            <a:r>
              <a:rPr lang="zh-CN" altLang="en-US">
                <a:sym typeface="+mn-ea"/>
              </a:rPr>
              <a:t>.</a:t>
            </a:r>
            <a:endParaRPr lang="zh-CN" altLang="en-US">
              <a:latin typeface="微软雅黑" panose="020B0503020204020204" charset="-122"/>
              <a:ea typeface="微软雅黑" panose="020B0503020204020204" charset="-122"/>
              <a:cs typeface="Calibri" panose="020F0502020204030204" charset="0"/>
              <a:sym typeface="+mn-ea"/>
            </a:endParaRPr>
          </a:p>
        </p:txBody>
      </p:sp>
      <p:sp>
        <p:nvSpPr>
          <p:cNvPr id="7" name="文本框 6"/>
          <p:cNvSpPr txBox="1"/>
          <p:nvPr/>
        </p:nvSpPr>
        <p:spPr>
          <a:xfrm>
            <a:off x="672465" y="5484495"/>
            <a:ext cx="5696585" cy="275590"/>
          </a:xfrm>
          <a:prstGeom prst="rect">
            <a:avLst/>
          </a:prstGeom>
          <a:noFill/>
        </p:spPr>
        <p:txBody>
          <a:bodyPr wrap="square" rtlCol="0" anchor="t">
            <a:spAutoFit/>
          </a:bodyPr>
          <a:p>
            <a:pPr algn="ctr"/>
            <a:r>
              <a:rPr sz="1200" b="1">
                <a:latin typeface="微软雅黑" panose="020B0503020204020204" charset="-122"/>
                <a:ea typeface="微软雅黑" panose="020B0503020204020204" charset="-122"/>
              </a:rPr>
              <a:t>Fig. 7. Fit curve about the c-b data for 8 neighbours, L=100, K=0.02</a:t>
            </a:r>
            <a:endParaRPr sz="1200" b="1">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5582285" cy="398780"/>
          </a:xfrm>
          <a:prstGeom prst="rect">
            <a:avLst/>
          </a:prstGeom>
        </p:spPr>
        <p:txBody>
          <a:bodyPr wrap="none">
            <a:spAutoFit/>
          </a:bodyPr>
          <a:lstStyle/>
          <a:p>
            <a:pPr algn="l"/>
            <a:r>
              <a:rPr lang="en-US" altLang="zh-CN" sz="2000" spc="300" dirty="0">
                <a:solidFill>
                  <a:schemeClr val="tx2"/>
                </a:solidFill>
                <a:cs typeface="+mn-ea"/>
                <a:sym typeface="+mn-lt"/>
              </a:rPr>
              <a:t>model4: 8 neighbours, L=100, K=0.5</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6" name="文本框 5"/>
          <p:cNvSpPr txBox="1"/>
          <p:nvPr/>
        </p:nvSpPr>
        <p:spPr>
          <a:xfrm>
            <a:off x="6368415" y="2552700"/>
            <a:ext cx="5811520" cy="1753235"/>
          </a:xfrm>
          <a:prstGeom prst="rect">
            <a:avLst/>
          </a:prstGeom>
          <a:noFill/>
        </p:spPr>
        <p:txBody>
          <a:bodyPr wrap="square" rtlCol="0">
            <a:spAutoFit/>
            <a:scene3d>
              <a:camera prst="orthographicFront"/>
              <a:lightRig rig="threePt" dir="t"/>
            </a:scene3d>
            <a:sp3d contourW="12700"/>
          </a:bodyPr>
          <a:p>
            <a:pPr algn="l">
              <a:lnSpc>
                <a:spcPct val="150000"/>
              </a:lnSpc>
            </a:pPr>
            <a:r>
              <a:rPr lang="zh-CN" altLang="en-US">
                <a:sym typeface="+mn-ea"/>
              </a:rPr>
              <a:t>The best fit for equation (1) is obtained for b_c2=</a:t>
            </a:r>
            <a:r>
              <a:rPr lang="en-US" altLang="zh-CN">
                <a:sym typeface="+mn-ea"/>
              </a:rPr>
              <a:t>1.512</a:t>
            </a:r>
            <a:r>
              <a:rPr lang="zh-CN" altLang="en-US">
                <a:sym typeface="+mn-ea"/>
              </a:rPr>
              <a:t> and β=</a:t>
            </a:r>
            <a:r>
              <a:rPr>
                <a:sym typeface="+mn-ea"/>
              </a:rPr>
              <a:t>0.4</a:t>
            </a:r>
            <a:r>
              <a:rPr lang="en-US">
                <a:sym typeface="+mn-ea"/>
              </a:rPr>
              <a:t>12</a:t>
            </a:r>
            <a:r>
              <a:rPr lang="zh-CN" altLang="en-US">
                <a:sym typeface="+mn-ea"/>
              </a:rPr>
              <a:t>; </a:t>
            </a:r>
            <a:endParaRPr lang="zh-CN" altLang="en-US"/>
          </a:p>
          <a:p>
            <a:pPr algn="l">
              <a:lnSpc>
                <a:spcPct val="150000"/>
              </a:lnSpc>
            </a:pPr>
            <a:r>
              <a:rPr lang="zh-CN" altLang="en-US">
                <a:sym typeface="+mn-ea"/>
              </a:rPr>
              <a:t>The best fit</a:t>
            </a:r>
            <a:r>
              <a:rPr lang="en-US" altLang="zh-CN">
                <a:sym typeface="+mn-ea"/>
              </a:rPr>
              <a:t> </a:t>
            </a:r>
            <a:r>
              <a:rPr lang="zh-CN" altLang="en-US">
                <a:sym typeface="+mn-ea"/>
              </a:rPr>
              <a:t>for equation (2) is obtained for b_c1=1.</a:t>
            </a:r>
            <a:r>
              <a:rPr lang="en-US">
                <a:sym typeface="+mn-ea"/>
              </a:rPr>
              <a:t>136</a:t>
            </a:r>
            <a:r>
              <a:rPr lang="zh-CN" altLang="en-US">
                <a:sym typeface="+mn-ea"/>
              </a:rPr>
              <a:t> and β=0.</a:t>
            </a:r>
            <a:r>
              <a:rPr lang="en-US">
                <a:sym typeface="+mn-ea"/>
              </a:rPr>
              <a:t>489</a:t>
            </a:r>
            <a:r>
              <a:rPr lang="zh-CN" altLang="en-US">
                <a:sym typeface="+mn-ea"/>
              </a:rPr>
              <a:t>.</a:t>
            </a:r>
            <a:endParaRPr lang="zh-CN" altLang="en-US">
              <a:latin typeface="微软雅黑" panose="020B0503020204020204" charset="-122"/>
              <a:ea typeface="微软雅黑" panose="020B0503020204020204" charset="-122"/>
              <a:cs typeface="Calibri" panose="020F0502020204030204" charset="0"/>
              <a:sym typeface="+mn-ea"/>
            </a:endParaRPr>
          </a:p>
        </p:txBody>
      </p:sp>
      <p:pic>
        <p:nvPicPr>
          <p:cNvPr id="5" name="图片 4" descr="C:\Users\lhy\Desktop\课件\5003\final project\final results\k=0.5,n=8,fit.pngk=0.5,n=8,fit"/>
          <p:cNvPicPr>
            <a:picLocks noChangeAspect="1"/>
          </p:cNvPicPr>
          <p:nvPr/>
        </p:nvPicPr>
        <p:blipFill>
          <a:blip r:embed="rId1"/>
          <a:srcRect/>
          <a:stretch>
            <a:fillRect/>
          </a:stretch>
        </p:blipFill>
        <p:spPr>
          <a:xfrm>
            <a:off x="672740" y="1261793"/>
            <a:ext cx="5759450" cy="4319905"/>
          </a:xfrm>
          <a:prstGeom prst="rect">
            <a:avLst/>
          </a:prstGeom>
        </p:spPr>
      </p:pic>
      <p:sp>
        <p:nvSpPr>
          <p:cNvPr id="7" name="文本框 6"/>
          <p:cNvSpPr txBox="1"/>
          <p:nvPr/>
        </p:nvSpPr>
        <p:spPr>
          <a:xfrm>
            <a:off x="1009650" y="5484495"/>
            <a:ext cx="5358765" cy="275590"/>
          </a:xfrm>
          <a:prstGeom prst="rect">
            <a:avLst/>
          </a:prstGeom>
          <a:noFill/>
        </p:spPr>
        <p:txBody>
          <a:bodyPr wrap="square" rtlCol="0" anchor="t">
            <a:spAutoFit/>
          </a:bodyPr>
          <a:p>
            <a:pPr algn="ctr"/>
            <a:r>
              <a:rPr sz="1200" b="1">
                <a:latin typeface="微软雅黑" panose="020B0503020204020204" charset="-122"/>
                <a:ea typeface="微软雅黑" panose="020B0503020204020204" charset="-122"/>
              </a:rPr>
              <a:t>Fig. 8. Fit curve about the c-b data for 8 neighbours, L=100, K=0.5.</a:t>
            </a:r>
            <a:endParaRPr sz="1200" b="1">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6249670" cy="398780"/>
          </a:xfrm>
          <a:prstGeom prst="rect">
            <a:avLst/>
          </a:prstGeom>
        </p:spPr>
        <p:txBody>
          <a:bodyPr wrap="none">
            <a:spAutoFit/>
          </a:bodyPr>
          <a:lstStyle/>
          <a:p>
            <a:pPr algn="l"/>
            <a:r>
              <a:rPr lang="en-US" altLang="zh-CN" sz="2000" spc="300" dirty="0">
                <a:solidFill>
                  <a:schemeClr val="tx2"/>
                </a:solidFill>
                <a:cs typeface="+mn-ea"/>
                <a:sym typeface="+mn-lt"/>
              </a:rPr>
              <a:t>Comparison between model3 and model4</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3175000" y="226885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文本框 5"/>
          <p:cNvSpPr txBox="1"/>
          <p:nvPr/>
        </p:nvSpPr>
        <p:spPr>
          <a:xfrm>
            <a:off x="673100" y="5583555"/>
            <a:ext cx="11115040" cy="829945"/>
          </a:xfrm>
          <a:prstGeom prst="rect">
            <a:avLst/>
          </a:prstGeom>
          <a:noFill/>
        </p:spPr>
        <p:txBody>
          <a:bodyPr wrap="square" rtlCol="0">
            <a:spAutoFit/>
            <a:scene3d>
              <a:camera prst="orthographicFront"/>
              <a:lightRig rig="threePt" dir="t"/>
            </a:scene3d>
            <a:sp3d contourW="12700"/>
          </a:bodyPr>
          <a:p>
            <a:pPr>
              <a:lnSpc>
                <a:spcPct val="150000"/>
              </a:lnSpc>
            </a:pPr>
            <a:r>
              <a:rPr lang="en-US" sz="1600">
                <a:latin typeface="微软雅黑" panose="020B0503020204020204" charset="-122"/>
                <a:ea typeface="微软雅黑" panose="020B0503020204020204" charset="-122"/>
                <a:cs typeface="Calibri" panose="020F0502020204030204" charset="0"/>
                <a:sym typeface="+mn-ea"/>
              </a:rPr>
              <a:t>From the comparison between the model3(K=0.02) and model4(K=0.5), We can find that when the K is larger, the curve fit1 and fit2 fit the c-b function better.</a:t>
            </a:r>
            <a:endParaRPr lang="en-US" sz="1600">
              <a:latin typeface="微软雅黑" panose="020B0503020204020204" charset="-122"/>
              <a:ea typeface="微软雅黑" panose="020B0503020204020204" charset="-122"/>
              <a:cs typeface="Calibri" panose="020F0502020204030204" charset="0"/>
              <a:sym typeface="+mn-ea"/>
            </a:endParaRPr>
          </a:p>
        </p:txBody>
      </p:sp>
      <p:pic>
        <p:nvPicPr>
          <p:cNvPr id="4" name="图片 3" descr="C:\Users\lhy\Desktop\课件\5003\final project\final results\k=0.02,n=8,fit.pngk=0.02,n=8,fit"/>
          <p:cNvPicPr>
            <a:picLocks noChangeAspect="1"/>
          </p:cNvPicPr>
          <p:nvPr/>
        </p:nvPicPr>
        <p:blipFill>
          <a:blip r:embed="rId1"/>
          <a:srcRect/>
          <a:stretch>
            <a:fillRect/>
          </a:stretch>
        </p:blipFill>
        <p:spPr>
          <a:xfrm>
            <a:off x="267610" y="1269731"/>
            <a:ext cx="5759450" cy="4319270"/>
          </a:xfrm>
          <a:prstGeom prst="rect">
            <a:avLst/>
          </a:prstGeom>
        </p:spPr>
      </p:pic>
      <p:pic>
        <p:nvPicPr>
          <p:cNvPr id="5" name="图片 4" descr="C:\Users\lhy\Desktop\课件\5003\final project\final results\k=0.5,n=8,fit.pngk=0.5,n=8,fit"/>
          <p:cNvPicPr>
            <a:picLocks noChangeAspect="1"/>
          </p:cNvPicPr>
          <p:nvPr/>
        </p:nvPicPr>
        <p:blipFill>
          <a:blip r:embed="rId2"/>
          <a:srcRect/>
          <a:stretch>
            <a:fillRect/>
          </a:stretch>
        </p:blipFill>
        <p:spPr>
          <a:xfrm>
            <a:off x="6027695" y="1263698"/>
            <a:ext cx="5759450" cy="4319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rot="20473328">
            <a:off x="3828966" y="1057499"/>
            <a:ext cx="1661022" cy="1549142"/>
            <a:chOff x="3792066" y="625169"/>
            <a:chExt cx="1994712" cy="1860355"/>
          </a:xfrm>
        </p:grpSpPr>
        <p:sp>
          <p:nvSpPr>
            <p:cNvPr id="29" name="iṡḻiďè"/>
            <p:cNvSpPr/>
            <p:nvPr/>
          </p:nvSpPr>
          <p:spPr bwMode="auto">
            <a:xfrm rot="17590292">
              <a:off x="3767855" y="961753"/>
              <a:ext cx="1547982" cy="1499559"/>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0" name="iṡḻiďè"/>
            <p:cNvSpPr/>
            <p:nvPr/>
          </p:nvSpPr>
          <p:spPr bwMode="auto">
            <a:xfrm rot="17590292">
              <a:off x="4137434" y="675105"/>
              <a:ext cx="1699280" cy="159940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5" name="椭圆 24"/>
          <p:cNvSpPr/>
          <p:nvPr/>
        </p:nvSpPr>
        <p:spPr>
          <a:xfrm>
            <a:off x="2320103" y="410012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4" name="椭圆 3"/>
          <p:cNvSpPr/>
          <p:nvPr/>
        </p:nvSpPr>
        <p:spPr>
          <a:xfrm>
            <a:off x="1626210" y="3374342"/>
            <a:ext cx="952500" cy="952500"/>
          </a:xfrm>
          <a:prstGeom prst="ellipse">
            <a:avLst/>
          </a:prstGeom>
          <a:solidFill>
            <a:srgbClr val="48A2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1771230" y="3465871"/>
            <a:ext cx="684803" cy="769441"/>
          </a:xfrm>
          <a:prstGeom prst="rect">
            <a:avLst/>
          </a:prstGeom>
          <a:noFill/>
        </p:spPr>
        <p:txBody>
          <a:bodyPr wrap="none" rtlCol="0">
            <a:spAutoFit/>
          </a:bodyPr>
          <a:lstStyle/>
          <a:p>
            <a:pPr algn="ctr"/>
            <a:r>
              <a:rPr lang="en-US" altLang="zh-CN" sz="4400" b="1" dirty="0">
                <a:solidFill>
                  <a:schemeClr val="bg1"/>
                </a:solidFill>
                <a:cs typeface="+mn-ea"/>
                <a:sym typeface="+mn-lt"/>
              </a:rPr>
              <a:t>01</a:t>
            </a:r>
            <a:endParaRPr lang="zh-CN" altLang="en-US" sz="4400" b="1" dirty="0">
              <a:solidFill>
                <a:schemeClr val="bg1"/>
              </a:solidFill>
              <a:cs typeface="+mn-ea"/>
              <a:sym typeface="+mn-lt"/>
            </a:endParaRPr>
          </a:p>
        </p:txBody>
      </p:sp>
      <p:sp>
        <p:nvSpPr>
          <p:cNvPr id="6" name="文本框 5"/>
          <p:cNvSpPr txBox="1"/>
          <p:nvPr/>
        </p:nvSpPr>
        <p:spPr>
          <a:xfrm>
            <a:off x="945315" y="4494571"/>
            <a:ext cx="2232660" cy="460375"/>
          </a:xfrm>
          <a:prstGeom prst="rect">
            <a:avLst/>
          </a:prstGeom>
          <a:noFill/>
        </p:spPr>
        <p:txBody>
          <a:bodyPr wrap="none" rtlCol="0">
            <a:spAutoFit/>
          </a:bodyPr>
          <a:lstStyle/>
          <a:p>
            <a:pPr algn="ctr"/>
            <a:r>
              <a:rPr lang="en-US" altLang="zh-CN" sz="2400" spc="300" dirty="0">
                <a:solidFill>
                  <a:schemeClr val="tx1">
                    <a:lumMod val="75000"/>
                    <a:lumOff val="25000"/>
                  </a:schemeClr>
                </a:solidFill>
                <a:cs typeface="+mn-ea"/>
                <a:sym typeface="+mn-lt"/>
              </a:rPr>
              <a:t>Introduction</a:t>
            </a:r>
            <a:endParaRPr lang="en-US" altLang="zh-CN" sz="2400" spc="300" dirty="0">
              <a:solidFill>
                <a:schemeClr val="tx1">
                  <a:lumMod val="75000"/>
                  <a:lumOff val="25000"/>
                </a:schemeClr>
              </a:solidFill>
              <a:cs typeface="+mn-ea"/>
              <a:sym typeface="+mn-lt"/>
            </a:endParaRPr>
          </a:p>
        </p:txBody>
      </p:sp>
      <p:sp>
        <p:nvSpPr>
          <p:cNvPr id="11" name="文本框 10"/>
          <p:cNvSpPr txBox="1"/>
          <p:nvPr/>
        </p:nvSpPr>
        <p:spPr>
          <a:xfrm>
            <a:off x="4192669" y="4475836"/>
            <a:ext cx="1203960" cy="460375"/>
          </a:xfrm>
          <a:prstGeom prst="rect">
            <a:avLst/>
          </a:prstGeom>
          <a:noFill/>
        </p:spPr>
        <p:txBody>
          <a:bodyPr wrap="none" rtlCol="0">
            <a:spAutoFit/>
          </a:bodyPr>
          <a:lstStyle/>
          <a:p>
            <a:pPr algn="ctr"/>
            <a:r>
              <a:rPr lang="zh-CN" altLang="en-US" sz="2400" spc="300" dirty="0">
                <a:cs typeface="+mn-ea"/>
                <a:sym typeface="+mn-lt"/>
              </a:rPr>
              <a:t>Model</a:t>
            </a:r>
            <a:endParaRPr lang="zh-CN" altLang="en-US" sz="2400" spc="300" dirty="0">
              <a:cs typeface="+mn-ea"/>
              <a:sym typeface="+mn-lt"/>
            </a:endParaRPr>
          </a:p>
        </p:txBody>
      </p:sp>
      <p:sp>
        <p:nvSpPr>
          <p:cNvPr id="16" name="文本框 15"/>
          <p:cNvSpPr txBox="1"/>
          <p:nvPr/>
        </p:nvSpPr>
        <p:spPr>
          <a:xfrm>
            <a:off x="6284190" y="4489853"/>
            <a:ext cx="2313305" cy="460375"/>
          </a:xfrm>
          <a:prstGeom prst="rect">
            <a:avLst/>
          </a:prstGeom>
          <a:noFill/>
        </p:spPr>
        <p:txBody>
          <a:bodyPr wrap="none" rtlCol="0">
            <a:spAutoFit/>
          </a:bodyPr>
          <a:lstStyle/>
          <a:p>
            <a:pPr algn="ctr"/>
            <a:r>
              <a:rPr lang="zh-CN" altLang="en-US" sz="2400" spc="300" dirty="0">
                <a:cs typeface="+mn-ea"/>
                <a:sym typeface="+mn-lt"/>
              </a:rPr>
              <a:t>Goal</a:t>
            </a:r>
            <a:r>
              <a:rPr lang="en-US" altLang="zh-CN" sz="2400" spc="300" dirty="0">
                <a:cs typeface="+mn-ea"/>
                <a:sym typeface="+mn-lt"/>
              </a:rPr>
              <a:t>&amp;Result</a:t>
            </a:r>
            <a:endParaRPr lang="en-US" altLang="zh-CN" sz="2400" spc="300" dirty="0">
              <a:cs typeface="+mn-ea"/>
              <a:sym typeface="+mn-lt"/>
            </a:endParaRPr>
          </a:p>
        </p:txBody>
      </p:sp>
      <p:sp>
        <p:nvSpPr>
          <p:cNvPr id="21" name="文本框 20"/>
          <p:cNvSpPr txBox="1"/>
          <p:nvPr/>
        </p:nvSpPr>
        <p:spPr>
          <a:xfrm>
            <a:off x="9082485" y="4514938"/>
            <a:ext cx="2072640" cy="460375"/>
          </a:xfrm>
          <a:prstGeom prst="rect">
            <a:avLst/>
          </a:prstGeom>
          <a:noFill/>
        </p:spPr>
        <p:txBody>
          <a:bodyPr wrap="none" rtlCol="0">
            <a:spAutoFit/>
          </a:bodyPr>
          <a:lstStyle/>
          <a:p>
            <a:pPr algn="ctr"/>
            <a:r>
              <a:rPr lang="zh-CN" altLang="en-US" sz="2400" spc="300" dirty="0">
                <a:cs typeface="+mn-ea"/>
                <a:sym typeface="+mn-lt"/>
              </a:rPr>
              <a:t>Conclusion</a:t>
            </a:r>
            <a:endParaRPr lang="zh-CN" altLang="en-US" sz="2400" spc="300" dirty="0">
              <a:cs typeface="+mn-ea"/>
              <a:sym typeface="+mn-lt"/>
            </a:endParaRPr>
          </a:p>
        </p:txBody>
      </p:sp>
      <p:sp>
        <p:nvSpPr>
          <p:cNvPr id="9" name="椭圆 8"/>
          <p:cNvSpPr/>
          <p:nvPr/>
        </p:nvSpPr>
        <p:spPr>
          <a:xfrm>
            <a:off x="4282569" y="3393077"/>
            <a:ext cx="952500" cy="952500"/>
          </a:xfrm>
          <a:prstGeom prst="ellipse">
            <a:avLst/>
          </a:prstGeom>
          <a:solidFill>
            <a:srgbClr val="6C92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4366724" y="3484606"/>
            <a:ext cx="784189" cy="769441"/>
          </a:xfrm>
          <a:prstGeom prst="rect">
            <a:avLst/>
          </a:prstGeom>
          <a:noFill/>
        </p:spPr>
        <p:txBody>
          <a:bodyPr wrap="none" rtlCol="0">
            <a:spAutoFit/>
          </a:bodyPr>
          <a:lstStyle/>
          <a:p>
            <a:pPr algn="ctr"/>
            <a:r>
              <a:rPr lang="en-US" altLang="zh-CN" sz="4400" b="1" dirty="0">
                <a:solidFill>
                  <a:schemeClr val="bg1"/>
                </a:solidFill>
                <a:cs typeface="+mn-ea"/>
                <a:sym typeface="+mn-lt"/>
              </a:rPr>
              <a:t>02</a:t>
            </a:r>
            <a:endParaRPr lang="zh-CN" altLang="en-US" sz="4400" b="1" dirty="0">
              <a:solidFill>
                <a:schemeClr val="bg1"/>
              </a:solidFill>
              <a:cs typeface="+mn-ea"/>
              <a:sym typeface="+mn-lt"/>
            </a:endParaRPr>
          </a:p>
        </p:txBody>
      </p:sp>
      <p:sp>
        <p:nvSpPr>
          <p:cNvPr id="33" name="椭圆 32"/>
          <p:cNvSpPr/>
          <p:nvPr/>
        </p:nvSpPr>
        <p:spPr>
          <a:xfrm>
            <a:off x="4990609" y="4100124"/>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14" name="椭圆 13"/>
          <p:cNvSpPr/>
          <p:nvPr/>
        </p:nvSpPr>
        <p:spPr>
          <a:xfrm>
            <a:off x="6958459" y="3393077"/>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7015394" y="3484606"/>
            <a:ext cx="780983" cy="769441"/>
          </a:xfrm>
          <a:prstGeom prst="rect">
            <a:avLst/>
          </a:prstGeom>
          <a:noFill/>
        </p:spPr>
        <p:txBody>
          <a:bodyPr wrap="none" rtlCol="0">
            <a:spAutoFit/>
          </a:bodyPr>
          <a:lstStyle/>
          <a:p>
            <a:pPr algn="ctr"/>
            <a:r>
              <a:rPr lang="en-US" altLang="zh-CN" sz="4400" b="1" dirty="0">
                <a:solidFill>
                  <a:schemeClr val="bg1"/>
                </a:solidFill>
                <a:cs typeface="+mn-ea"/>
                <a:sym typeface="+mn-lt"/>
              </a:rPr>
              <a:t>03</a:t>
            </a:r>
            <a:endParaRPr lang="zh-CN" altLang="en-US" sz="4400" b="1" dirty="0">
              <a:solidFill>
                <a:schemeClr val="bg1"/>
              </a:solidFill>
              <a:cs typeface="+mn-ea"/>
              <a:sym typeface="+mn-lt"/>
            </a:endParaRPr>
          </a:p>
        </p:txBody>
      </p:sp>
      <p:sp>
        <p:nvSpPr>
          <p:cNvPr id="34" name="椭圆 33"/>
          <p:cNvSpPr/>
          <p:nvPr/>
        </p:nvSpPr>
        <p:spPr>
          <a:xfrm>
            <a:off x="7699681" y="410012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19" name="椭圆 18"/>
          <p:cNvSpPr/>
          <p:nvPr/>
        </p:nvSpPr>
        <p:spPr>
          <a:xfrm>
            <a:off x="9664829" y="3367993"/>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9741770" y="3459522"/>
            <a:ext cx="798617" cy="769441"/>
          </a:xfrm>
          <a:prstGeom prst="rect">
            <a:avLst/>
          </a:prstGeom>
          <a:noFill/>
        </p:spPr>
        <p:txBody>
          <a:bodyPr wrap="none" rtlCol="0">
            <a:spAutoFit/>
          </a:bodyPr>
          <a:lstStyle/>
          <a:p>
            <a:pPr algn="ctr"/>
            <a:r>
              <a:rPr lang="en-US" altLang="zh-CN" sz="4400" b="1" dirty="0">
                <a:solidFill>
                  <a:schemeClr val="bg1"/>
                </a:solidFill>
                <a:cs typeface="+mn-ea"/>
                <a:sym typeface="+mn-lt"/>
              </a:rPr>
              <a:t>04</a:t>
            </a:r>
            <a:endParaRPr lang="zh-CN" altLang="en-US" sz="4400" b="1" dirty="0">
              <a:solidFill>
                <a:schemeClr val="bg1"/>
              </a:solidFill>
              <a:cs typeface="+mn-ea"/>
              <a:sym typeface="+mn-lt"/>
            </a:endParaRPr>
          </a:p>
        </p:txBody>
      </p:sp>
      <p:sp>
        <p:nvSpPr>
          <p:cNvPr id="35" name="椭圆 34"/>
          <p:cNvSpPr/>
          <p:nvPr/>
        </p:nvSpPr>
        <p:spPr>
          <a:xfrm>
            <a:off x="10380135" y="4100124"/>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28" name="MH_Others_1"/>
          <p:cNvSpPr txBox="1"/>
          <p:nvPr>
            <p:custDataLst>
              <p:tags r:id="rId2"/>
            </p:custDataLst>
          </p:nvPr>
        </p:nvSpPr>
        <p:spPr>
          <a:xfrm>
            <a:off x="4222982" y="1495625"/>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CO</a:t>
            </a:r>
            <a:r>
              <a:rPr lang="en-US" altLang="zh-CN" sz="4400" b="1" dirty="0">
                <a:solidFill>
                  <a:srgbClr val="6C92C0"/>
                </a:solidFill>
                <a:effectLst>
                  <a:outerShdw blurRad="38100" dist="38100" dir="2700000" algn="tl">
                    <a:srgbClr val="000000">
                      <a:alpha val="43137"/>
                    </a:srgbClr>
                  </a:outerShdw>
                </a:effectLst>
                <a:cs typeface="+mn-ea"/>
                <a:sym typeface="+mn-lt"/>
              </a:rPr>
              <a:t>NTENTS</a:t>
            </a:r>
            <a:endParaRPr lang="zh-CN" altLang="en-US" sz="4400" b="1" dirty="0">
              <a:solidFill>
                <a:srgbClr val="6C92C0"/>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6249670" cy="398780"/>
          </a:xfrm>
          <a:prstGeom prst="rect">
            <a:avLst/>
          </a:prstGeom>
        </p:spPr>
        <p:txBody>
          <a:bodyPr wrap="none">
            <a:spAutoFit/>
          </a:bodyPr>
          <a:lstStyle/>
          <a:p>
            <a:pPr algn="l"/>
            <a:r>
              <a:rPr lang="en-US" altLang="zh-CN" sz="2000" spc="300" dirty="0">
                <a:solidFill>
                  <a:schemeClr val="tx2"/>
                </a:solidFill>
                <a:cs typeface="+mn-ea"/>
                <a:sym typeface="+mn-lt"/>
              </a:rPr>
              <a:t>Comparison between model3 and model4</a:t>
            </a:r>
            <a:endParaRPr lang="en-US" altLang="zh-CN"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2748280" y="227901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pic>
        <p:nvPicPr>
          <p:cNvPr id="5" name="图片 4" descr="C:\Users\lhy\Desktop\课件\5003\result2\100_0.5_1.18.gif100_0.5_1.18"/>
          <p:cNvPicPr>
            <a:picLocks noChangeAspect="1"/>
          </p:cNvPicPr>
          <p:nvPr/>
        </p:nvPicPr>
        <p:blipFill>
          <a:blip r:embed="rId1"/>
          <a:srcRect/>
          <a:stretch>
            <a:fillRect/>
          </a:stretch>
        </p:blipFill>
        <p:spPr>
          <a:xfrm>
            <a:off x="2996386" y="1656535"/>
            <a:ext cx="2879090" cy="2879090"/>
          </a:xfrm>
          <a:prstGeom prst="rect">
            <a:avLst/>
          </a:prstGeom>
        </p:spPr>
      </p:pic>
      <p:pic>
        <p:nvPicPr>
          <p:cNvPr id="6" name="图片 5" descr="C:\Users\lhy\Desktop\课件\5003\result2\100_0.5_1.51.gif100_0.5_1.51"/>
          <p:cNvPicPr>
            <a:picLocks noChangeAspect="1"/>
          </p:cNvPicPr>
          <p:nvPr/>
        </p:nvPicPr>
        <p:blipFill>
          <a:blip r:embed="rId2"/>
          <a:srcRect/>
          <a:stretch>
            <a:fillRect/>
          </a:stretch>
        </p:blipFill>
        <p:spPr>
          <a:xfrm>
            <a:off x="9219385" y="1656535"/>
            <a:ext cx="2879090" cy="2879090"/>
          </a:xfrm>
          <a:prstGeom prst="rect">
            <a:avLst/>
          </a:prstGeom>
        </p:spPr>
      </p:pic>
      <p:sp>
        <p:nvSpPr>
          <p:cNvPr id="8" name="文本框 7"/>
          <p:cNvSpPr txBox="1"/>
          <p:nvPr/>
        </p:nvSpPr>
        <p:spPr>
          <a:xfrm>
            <a:off x="6368415" y="4774565"/>
            <a:ext cx="5728970" cy="460375"/>
          </a:xfrm>
          <a:prstGeom prst="rect">
            <a:avLst/>
          </a:prstGeom>
          <a:noFill/>
        </p:spPr>
        <p:txBody>
          <a:bodyPr wrap="square" rtlCol="0" anchor="t">
            <a:spAutoFit/>
          </a:bodyPr>
          <a:p>
            <a:pPr algn="ctr"/>
            <a:r>
              <a:rPr lang="en-US" altLang="zh-CN" sz="1200" b="1">
                <a:sym typeface="+mn-ea"/>
              </a:rPr>
              <a:t>Comparison between model3 and model4 </a:t>
            </a:r>
            <a:r>
              <a:rPr lang="zh-CN" altLang="en-US" sz="1200" b="1">
                <a:sym typeface="+mn-ea"/>
              </a:rPr>
              <a:t>Distribution of cooperators (white) and defectors (black). b=</a:t>
            </a:r>
            <a:r>
              <a:rPr lang="en-US" sz="1200" b="1">
                <a:sym typeface="+mn-ea"/>
              </a:rPr>
              <a:t>1.51</a:t>
            </a:r>
            <a:r>
              <a:rPr lang="zh-CN" altLang="en-US" sz="1200" b="1">
                <a:sym typeface="+mn-ea"/>
              </a:rPr>
              <a:t>, K=0.</a:t>
            </a:r>
            <a:r>
              <a:rPr lang="en-US" altLang="zh-CN" sz="1200" b="1">
                <a:sym typeface="+mn-ea"/>
              </a:rPr>
              <a:t>02(left),K=0.5(right)</a:t>
            </a:r>
            <a:endParaRPr lang="en-US" altLang="zh-CN" sz="1200" b="1"/>
          </a:p>
        </p:txBody>
      </p:sp>
      <p:sp>
        <p:nvSpPr>
          <p:cNvPr id="11" name="文本框 10"/>
          <p:cNvSpPr txBox="1"/>
          <p:nvPr/>
        </p:nvSpPr>
        <p:spPr>
          <a:xfrm>
            <a:off x="115570" y="4774565"/>
            <a:ext cx="5760085" cy="460375"/>
          </a:xfrm>
          <a:prstGeom prst="rect">
            <a:avLst/>
          </a:prstGeom>
          <a:noFill/>
        </p:spPr>
        <p:txBody>
          <a:bodyPr wrap="square" rtlCol="0" anchor="t">
            <a:spAutoFit/>
          </a:bodyPr>
          <a:p>
            <a:pPr algn="ctr"/>
            <a:r>
              <a:rPr lang="en-US" altLang="zh-CN" sz="1200" b="1">
                <a:sym typeface="+mn-ea"/>
              </a:rPr>
              <a:t>Comparison between model3 and model4 </a:t>
            </a:r>
            <a:r>
              <a:rPr lang="zh-CN" altLang="en-US" sz="1200" b="1">
                <a:sym typeface="+mn-ea"/>
              </a:rPr>
              <a:t>Distribution of cooperators (white) and defectors (black). b=1.</a:t>
            </a:r>
            <a:r>
              <a:rPr lang="en-US" sz="1200" b="1">
                <a:sym typeface="+mn-ea"/>
              </a:rPr>
              <a:t>18</a:t>
            </a:r>
            <a:r>
              <a:rPr lang="zh-CN" altLang="en-US" sz="1200" b="1">
                <a:sym typeface="+mn-ea"/>
              </a:rPr>
              <a:t>, K=0.</a:t>
            </a:r>
            <a:r>
              <a:rPr lang="en-US" altLang="zh-CN" sz="1200" b="1">
                <a:sym typeface="+mn-ea"/>
              </a:rPr>
              <a:t>02</a:t>
            </a:r>
            <a:r>
              <a:rPr lang="en-US" altLang="zh-CN" sz="1200" b="1">
                <a:sym typeface="+mn-ea"/>
              </a:rPr>
              <a:t>(left),K=0.5(right)</a:t>
            </a:r>
            <a:endParaRPr lang="en-US" altLang="zh-CN" sz="1200" b="1">
              <a:sym typeface="+mn-ea"/>
            </a:endParaRPr>
          </a:p>
        </p:txBody>
      </p:sp>
      <p:pic>
        <p:nvPicPr>
          <p:cNvPr id="2" name="图片 1" descr="C:\Users\lhy\Desktop\课件\5003\result2\100_0.02_1.18.gif100_0.02_1.18"/>
          <p:cNvPicPr>
            <a:picLocks noChangeAspect="1"/>
          </p:cNvPicPr>
          <p:nvPr/>
        </p:nvPicPr>
        <p:blipFill>
          <a:blip r:embed="rId3"/>
          <a:srcRect/>
          <a:stretch>
            <a:fillRect/>
          </a:stretch>
        </p:blipFill>
        <p:spPr>
          <a:xfrm>
            <a:off x="117295" y="1656535"/>
            <a:ext cx="2879090" cy="2879090"/>
          </a:xfrm>
          <a:prstGeom prst="rect">
            <a:avLst/>
          </a:prstGeom>
        </p:spPr>
      </p:pic>
      <p:pic>
        <p:nvPicPr>
          <p:cNvPr id="3" name="图片 2" descr="C:\Users\lhy\Desktop\课件\5003\result2\100_0.02_1.51.gif100_0.02_1.51"/>
          <p:cNvPicPr>
            <a:picLocks noChangeAspect="1"/>
          </p:cNvPicPr>
          <p:nvPr/>
        </p:nvPicPr>
        <p:blipFill>
          <a:blip r:embed="rId4"/>
          <a:srcRect/>
          <a:stretch>
            <a:fillRect/>
          </a:stretch>
        </p:blipFill>
        <p:spPr>
          <a:xfrm>
            <a:off x="6339660" y="1656535"/>
            <a:ext cx="2879090" cy="2879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4" name="组合 43"/>
          <p:cNvGrpSpPr/>
          <p:nvPr/>
        </p:nvGrpSpPr>
        <p:grpSpPr>
          <a:xfrm rot="10800000">
            <a:off x="-598644" y="4863839"/>
            <a:ext cx="2117288" cy="2334478"/>
            <a:chOff x="9664473" y="816338"/>
            <a:chExt cx="3185286" cy="3512032"/>
          </a:xfrm>
        </p:grpSpPr>
        <p:sp>
          <p:nvSpPr>
            <p:cNvPr id="45"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6"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47" name="组合 46"/>
          <p:cNvGrpSpPr/>
          <p:nvPr/>
        </p:nvGrpSpPr>
        <p:grpSpPr>
          <a:xfrm rot="10800000">
            <a:off x="9086997" y="-1443802"/>
            <a:ext cx="3204450" cy="4893654"/>
            <a:chOff x="-15240" y="3375944"/>
            <a:chExt cx="3204450" cy="4893654"/>
          </a:xfrm>
        </p:grpSpPr>
        <p:sp>
          <p:nvSpPr>
            <p:cNvPr id="48"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9"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5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2"/>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04</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737235"/>
          </a:xfrm>
          <a:prstGeom prst="rect">
            <a:avLst/>
          </a:prstGeom>
          <a:noFill/>
        </p:spPr>
        <p:txBody>
          <a:bodyPr wrap="square" rtlCol="0">
            <a:spAutoFit/>
          </a:bodyPr>
          <a:lstStyle/>
          <a:p>
            <a:pPr>
              <a:lnSpc>
                <a:spcPct val="150000"/>
              </a:lnSpc>
            </a:pPr>
            <a:r>
              <a:rPr lang="en-US" altLang="zh-CN" sz="1400" dirty="0">
                <a:cs typeface="+mn-ea"/>
                <a:sym typeface="+mn-lt"/>
              </a:rPr>
              <a:t>What we learn from the process of simulation and the general conclusion of our project</a:t>
            </a:r>
            <a:endParaRPr lang="en-US" altLang="zh-CN" sz="1400" dirty="0">
              <a:cs typeface="+mn-ea"/>
              <a:sym typeface="+mn-lt"/>
            </a:endParaRPr>
          </a:p>
        </p:txBody>
      </p:sp>
      <p:sp>
        <p:nvSpPr>
          <p:cNvPr id="35" name="矩形 34"/>
          <p:cNvSpPr/>
          <p:nvPr/>
        </p:nvSpPr>
        <p:spPr>
          <a:xfrm>
            <a:off x="4807716" y="3014426"/>
            <a:ext cx="2824480" cy="645160"/>
          </a:xfrm>
          <a:prstGeom prst="rect">
            <a:avLst/>
          </a:prstGeom>
        </p:spPr>
        <p:txBody>
          <a:bodyPr wrap="none">
            <a:spAutoFit/>
          </a:bodyPr>
          <a:lstStyle/>
          <a:p>
            <a:pPr algn="l"/>
            <a:r>
              <a:rPr lang="zh-CN" altLang="en-US" sz="3600" spc="300" dirty="0">
                <a:cs typeface="+mn-ea"/>
                <a:sym typeface="+mn-lt"/>
              </a:rPr>
              <a:t>Conclusion</a:t>
            </a:r>
            <a:endParaRPr lang="zh-CN" altLang="en-US" sz="3600"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7" grpId="0" bldLvl="0" animBg="1"/>
      <p:bldP spid="36" grpId="0" bldLvl="0" animBg="1"/>
      <p:bldP spid="33" grpId="0"/>
      <p:bldP spid="34"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1819275" cy="398780"/>
          </a:xfrm>
          <a:prstGeom prst="rect">
            <a:avLst/>
          </a:prstGeom>
        </p:spPr>
        <p:txBody>
          <a:bodyPr wrap="none">
            <a:spAutoFit/>
          </a:bodyPr>
          <a:lstStyle/>
          <a:p>
            <a:pPr algn="l"/>
            <a:r>
              <a:rPr lang="zh-CN" altLang="en-US" sz="2000" spc="300" dirty="0">
                <a:cs typeface="+mn-ea"/>
                <a:sym typeface="+mn-lt"/>
              </a:rPr>
              <a:t>Conclusion</a:t>
            </a:r>
            <a:endParaRPr lang="zh-CN" altLang="en-US"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3175000" y="226885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文本框 5"/>
          <p:cNvSpPr txBox="1"/>
          <p:nvPr/>
        </p:nvSpPr>
        <p:spPr>
          <a:xfrm>
            <a:off x="387985" y="1501775"/>
            <a:ext cx="11489690" cy="2168525"/>
          </a:xfrm>
          <a:prstGeom prst="rect">
            <a:avLst/>
          </a:prstGeom>
          <a:noFill/>
        </p:spPr>
        <p:txBody>
          <a:bodyPr wrap="square" rtlCol="0">
            <a:spAutoFit/>
            <a:scene3d>
              <a:camera prst="orthographicFront"/>
              <a:lightRig rig="threePt" dir="t"/>
            </a:scene3d>
            <a:sp3d contourW="12700"/>
          </a:bodyPr>
          <a:p>
            <a:pPr>
              <a:lnSpc>
                <a:spcPct val="150000"/>
              </a:lnSpc>
            </a:pPr>
            <a:r>
              <a:rPr lang="zh-CN" altLang="en-US">
                <a:latin typeface="微软雅黑" panose="020B0503020204020204" charset="-122"/>
                <a:ea typeface="微软雅黑" panose="020B0503020204020204" charset="-122"/>
                <a:cs typeface="Calibri" panose="020F0502020204030204" charset="0"/>
                <a:sym typeface="+mn-ea"/>
              </a:rPr>
              <a:t>When the defector rate b is too high or too low, the final result of the strategy evolution will be all cooperation or all deception. When both states can coexist, bis within a threshold range: b_c1-b_c2, and the values of both 2 thresholds decrease as the number of neighbors we considered increases. No matter which system, the relationship between the final collaborator density c and the cheating benefit b can be fitted and predicted through the power law formula:</a:t>
            </a:r>
            <a:endParaRPr lang="zh-CN" altLang="en-US">
              <a:latin typeface="微软雅黑" panose="020B0503020204020204" charset="-122"/>
              <a:ea typeface="微软雅黑" panose="020B0503020204020204" charset="-122"/>
              <a:cs typeface="Calibri" panose="020F0502020204030204" charset="0"/>
              <a:sym typeface="+mn-ea"/>
            </a:endParaRPr>
          </a:p>
        </p:txBody>
      </p:sp>
      <p:sp>
        <p:nvSpPr>
          <p:cNvPr id="2" name="文本框 1"/>
          <p:cNvSpPr txBox="1"/>
          <p:nvPr/>
        </p:nvSpPr>
        <p:spPr>
          <a:xfrm>
            <a:off x="387985" y="4716780"/>
            <a:ext cx="11490325" cy="1337945"/>
          </a:xfrm>
          <a:prstGeom prst="rect">
            <a:avLst/>
          </a:prstGeom>
          <a:noFill/>
        </p:spPr>
        <p:txBody>
          <a:bodyPr wrap="square" rtlCol="0" anchor="t">
            <a:spAutoFit/>
          </a:bodyPr>
          <a:p>
            <a:pPr>
              <a:lnSpc>
                <a:spcPct val="150000"/>
              </a:lnSpc>
            </a:pPr>
            <a:r>
              <a:rPr lang="en-US" altLang="zh-CN">
                <a:latin typeface="微软雅黑" panose="020B0503020204020204" charset="-122"/>
                <a:ea typeface="微软雅黑" panose="020B0503020204020204" charset="-122"/>
                <a:cs typeface="Calibri" panose="020F0502020204030204" charset="0"/>
                <a:sym typeface="+mn-ea"/>
              </a:rPr>
              <a:t>W</a:t>
            </a:r>
            <a:r>
              <a:rPr lang="zh-CN" altLang="en-US">
                <a:latin typeface="微软雅黑" panose="020B0503020204020204" charset="-122"/>
                <a:ea typeface="微软雅黑" panose="020B0503020204020204" charset="-122"/>
                <a:cs typeface="Calibri" panose="020F0502020204030204" charset="0"/>
                <a:sym typeface="+mn-ea"/>
              </a:rPr>
              <a:t>hen b goes close to the boundary value b_c1 or b_c2,</a:t>
            </a:r>
            <a:r>
              <a:rPr lang="en-US" altLang="zh-CN">
                <a:latin typeface="微软雅黑" panose="020B0503020204020204" charset="-122"/>
                <a:ea typeface="微软雅黑" panose="020B0503020204020204" charset="-122"/>
                <a:cs typeface="Calibri" panose="020F0502020204030204" charset="0"/>
                <a:sym typeface="+mn-ea"/>
              </a:rPr>
              <a:t> which means</a:t>
            </a:r>
            <a:r>
              <a:rPr lang="zh-CN" altLang="en-US">
                <a:latin typeface="微软雅黑" panose="020B0503020204020204" charset="-122"/>
                <a:ea typeface="微软雅黑" panose="020B0503020204020204" charset="-122"/>
                <a:cs typeface="Calibri" panose="020F0502020204030204" charset="0"/>
                <a:sym typeface="+mn-ea"/>
              </a:rPr>
              <a:t> the cooperator density of c goes close to 0 or 1,</a:t>
            </a:r>
            <a:r>
              <a:rPr lang="en-US" altLang="zh-CN">
                <a:latin typeface="微软雅黑" panose="020B0503020204020204" charset="-122"/>
                <a:ea typeface="微软雅黑" panose="020B0503020204020204" charset="-122"/>
                <a:cs typeface="Calibri" panose="020F0502020204030204" charset="0"/>
                <a:sym typeface="+mn-ea"/>
              </a:rPr>
              <a:t> </a:t>
            </a:r>
            <a:r>
              <a:rPr lang="zh-CN" altLang="en-US">
                <a:latin typeface="微软雅黑" panose="020B0503020204020204" charset="-122"/>
                <a:ea typeface="微软雅黑" panose="020B0503020204020204" charset="-122"/>
                <a:cs typeface="Calibri" panose="020F0502020204030204" charset="0"/>
                <a:sym typeface="+mn-ea"/>
              </a:rPr>
              <a:t>fitting curve will be more accurate</a:t>
            </a:r>
            <a:r>
              <a:rPr lang="en-US" altLang="zh-CN">
                <a:latin typeface="微软雅黑" panose="020B0503020204020204" charset="-122"/>
                <a:ea typeface="微软雅黑" panose="020B0503020204020204" charset="-122"/>
                <a:cs typeface="Calibri" panose="020F0502020204030204" charset="0"/>
                <a:sym typeface="+mn-ea"/>
              </a:rPr>
              <a:t>. Besides, a</a:t>
            </a:r>
            <a:r>
              <a:rPr lang="zh-CN" altLang="en-US">
                <a:latin typeface="微软雅黑" panose="020B0503020204020204" charset="-122"/>
                <a:ea typeface="微软雅黑" panose="020B0503020204020204" charset="-122"/>
                <a:cs typeface="Calibri" panose="020F0502020204030204" charset="0"/>
                <a:sym typeface="+mn-ea"/>
              </a:rPr>
              <a:t>s the random disturbance K increases, this fitting curve will be more reasonable and accurate</a:t>
            </a:r>
            <a:r>
              <a:rPr lang="en-US" altLang="zh-CN">
                <a:latin typeface="微软雅黑" panose="020B0503020204020204" charset="-122"/>
                <a:ea typeface="微软雅黑" panose="020B0503020204020204" charset="-122"/>
                <a:cs typeface="Calibri" panose="020F0502020204030204" charset="0"/>
                <a:sym typeface="+mn-ea"/>
              </a:rPr>
              <a:t>.</a:t>
            </a:r>
            <a:endParaRPr lang="en-US" altLang="zh-CN">
              <a:latin typeface="微软雅黑" panose="020B0503020204020204" charset="-122"/>
              <a:ea typeface="微软雅黑" panose="020B0503020204020204" charset="-122"/>
              <a:cs typeface="Calibri" panose="020F0502020204030204" charset="0"/>
              <a:sym typeface="+mn-ea"/>
            </a:endParaRPr>
          </a:p>
        </p:txBody>
      </p:sp>
      <p:pic>
        <p:nvPicPr>
          <p:cNvPr id="7" name="图片 6"/>
          <p:cNvPicPr>
            <a:picLocks noChangeAspect="1"/>
          </p:cNvPicPr>
          <p:nvPr/>
        </p:nvPicPr>
        <p:blipFill>
          <a:blip r:embed="rId1"/>
          <a:stretch>
            <a:fillRect/>
          </a:stretch>
        </p:blipFill>
        <p:spPr>
          <a:xfrm>
            <a:off x="4238625" y="3670300"/>
            <a:ext cx="3921760" cy="1119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组合 9"/>
          <p:cNvGrpSpPr/>
          <p:nvPr/>
        </p:nvGrpSpPr>
        <p:grpSpPr>
          <a:xfrm rot="10800000">
            <a:off x="-885900" y="3867109"/>
            <a:ext cx="3185286" cy="3512032"/>
            <a:chOff x="9664473" y="816338"/>
            <a:chExt cx="3185286" cy="3512032"/>
          </a:xfrm>
        </p:grpSpPr>
        <p:sp>
          <p:nvSpPr>
            <p:cNvPr id="28"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9"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11" name="组合 10"/>
          <p:cNvGrpSpPr/>
          <p:nvPr/>
        </p:nvGrpSpPr>
        <p:grpSpPr>
          <a:xfrm rot="10800000">
            <a:off x="9086997" y="-1443802"/>
            <a:ext cx="3204450" cy="4893654"/>
            <a:chOff x="-15240" y="3375944"/>
            <a:chExt cx="3204450" cy="4893654"/>
          </a:xfrm>
        </p:grpSpPr>
        <p:sp>
          <p:nvSpPr>
            <p:cNvPr id="26"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7"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 name="îṣ1ïḍe"/>
          <p:cNvSpPr>
            <a:spLocks noGrp="1"/>
          </p:cNvSpPr>
          <p:nvPr>
            <p:ph type="ctrTitle" idx="4294967295"/>
          </p:nvPr>
        </p:nvSpPr>
        <p:spPr>
          <a:xfrm>
            <a:off x="2033112" y="2837658"/>
            <a:ext cx="7825898" cy="1113016"/>
          </a:xfrm>
          <a:prstGeom prst="rect">
            <a:avLst/>
          </a:prstGeom>
        </p:spPr>
        <p:txBody>
          <a:bodyPr>
            <a:noAutofit/>
          </a:bodyPr>
          <a:lstStyle/>
          <a:p>
            <a:pPr algn="r"/>
            <a:r>
              <a:rPr lang="en-US" altLang="zh-CN" sz="5600" spc="-150" dirty="0">
                <a:latin typeface="+mn-lt"/>
                <a:ea typeface="+mn-ea"/>
                <a:cs typeface="+mn-ea"/>
                <a:sym typeface="+mn-lt"/>
              </a:rPr>
              <a:t>Thanks For Listening!</a:t>
            </a:r>
            <a:endParaRPr lang="en-US" altLang="zh-CN" sz="2400" spc="-150" dirty="0">
              <a:latin typeface="+mn-lt"/>
              <a:ea typeface="+mn-ea"/>
              <a:cs typeface="+mn-ea"/>
              <a:sym typeface="+mn-lt"/>
            </a:endParaRPr>
          </a:p>
        </p:txBody>
      </p:sp>
      <p:sp>
        <p:nvSpPr>
          <p:cNvPr id="3" name="îšļïḑè"/>
          <p:cNvSpPr>
            <a:spLocks noGrp="1"/>
          </p:cNvSpPr>
          <p:nvPr>
            <p:ph type="subTitle" idx="4294967295"/>
          </p:nvPr>
        </p:nvSpPr>
        <p:spPr>
          <a:xfrm>
            <a:off x="2126978" y="3821737"/>
            <a:ext cx="7638199" cy="392115"/>
          </a:xfrm>
          <a:prstGeom prst="rect">
            <a:avLst/>
          </a:prstGeom>
        </p:spPr>
        <p:txBody>
          <a:bodyPr>
            <a:normAutofit fontScale="87500" lnSpcReduction="10000"/>
          </a:bodyPr>
          <a:lstStyle/>
          <a:p>
            <a:pPr marL="0" indent="0" algn="r">
              <a:buNone/>
            </a:pPr>
            <a:r>
              <a:rPr lang="en-US" altLang="zh-CN" dirty="0">
                <a:cs typeface="+mn-ea"/>
                <a:sym typeface="+mn-lt"/>
              </a:rPr>
              <a:t>GROUP 8 : ZHANG MINGTAO, LU HAOYANG</a:t>
            </a:r>
            <a:endParaRPr lang="en-US" altLang="zh-CN" dirty="0">
              <a:cs typeface="+mn-ea"/>
              <a:sym typeface="+mn-lt"/>
            </a:endParaRPr>
          </a:p>
        </p:txBody>
      </p:sp>
      <p:sp>
        <p:nvSpPr>
          <p:cNvPr id="5" name="íṧļîḍè"/>
          <p:cNvSpPr>
            <a:spLocks noGrp="1"/>
          </p:cNvSpPr>
          <p:nvPr>
            <p:ph type="body" sz="quarter" idx="4294967295"/>
          </p:nvPr>
        </p:nvSpPr>
        <p:spPr>
          <a:xfrm>
            <a:off x="7939552" y="6033342"/>
            <a:ext cx="3651251" cy="392115"/>
          </a:xfrm>
          <a:prstGeom prst="rect">
            <a:avLst/>
          </a:prstGeom>
        </p:spPr>
        <p:txBody>
          <a:bodyPr>
            <a:noAutofit/>
          </a:bodyPr>
          <a:lstStyle/>
          <a:p>
            <a:pPr marL="0" indent="0" algn="r">
              <a:buNone/>
            </a:pPr>
            <a:r>
              <a:rPr lang="en-US" altLang="zh-CN" sz="1400" dirty="0">
                <a:solidFill>
                  <a:schemeClr val="bg1">
                    <a:lumMod val="50000"/>
                  </a:schemeClr>
                </a:solidFill>
                <a:cs typeface="+mn-ea"/>
                <a:sym typeface="+mn-lt"/>
              </a:rPr>
              <a:t>Time</a:t>
            </a:r>
            <a:r>
              <a:rPr lang="zh-CN" altLang="en-US" sz="1400" dirty="0">
                <a:solidFill>
                  <a:schemeClr val="bg1">
                    <a:lumMod val="50000"/>
                  </a:schemeClr>
                </a:solidFill>
                <a:cs typeface="+mn-ea"/>
                <a:sym typeface="+mn-lt"/>
              </a:rPr>
              <a:t>：</a:t>
            </a:r>
            <a:r>
              <a:rPr lang="en-US" altLang="zh-CN" sz="1400" dirty="0">
                <a:solidFill>
                  <a:schemeClr val="bg1">
                    <a:lumMod val="50000"/>
                  </a:schemeClr>
                </a:solidFill>
                <a:cs typeface="+mn-ea"/>
                <a:sym typeface="+mn-lt"/>
              </a:rPr>
              <a:t>2023.12.19</a:t>
            </a:r>
            <a:endParaRPr lang="en-US" altLang="en-US" sz="1400" dirty="0">
              <a:solidFill>
                <a:schemeClr val="bg1">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900" decel="100000" fill="hold"/>
                                        <p:tgtEl>
                                          <p:spTgt spid="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16" presetClass="entr" presetSubtype="37"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outVertical)">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4" name="组合 43"/>
          <p:cNvGrpSpPr/>
          <p:nvPr/>
        </p:nvGrpSpPr>
        <p:grpSpPr>
          <a:xfrm rot="10800000">
            <a:off x="-598644" y="4863839"/>
            <a:ext cx="2117288" cy="2334478"/>
            <a:chOff x="9664473" y="816338"/>
            <a:chExt cx="3185286" cy="3512032"/>
          </a:xfrm>
        </p:grpSpPr>
        <p:sp>
          <p:nvSpPr>
            <p:cNvPr id="45"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6"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47" name="组合 46"/>
          <p:cNvGrpSpPr/>
          <p:nvPr/>
        </p:nvGrpSpPr>
        <p:grpSpPr>
          <a:xfrm rot="10800000">
            <a:off x="9086997" y="-1443802"/>
            <a:ext cx="3204450" cy="4893654"/>
            <a:chOff x="-15240" y="3375944"/>
            <a:chExt cx="3204450" cy="4893654"/>
          </a:xfrm>
        </p:grpSpPr>
        <p:sp>
          <p:nvSpPr>
            <p:cNvPr id="48"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9"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5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2"/>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01</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414020"/>
          </a:xfrm>
          <a:prstGeom prst="rect">
            <a:avLst/>
          </a:prstGeom>
          <a:noFill/>
        </p:spPr>
        <p:txBody>
          <a:bodyPr wrap="square" rtlCol="0">
            <a:spAutoFit/>
          </a:bodyPr>
          <a:lstStyle/>
          <a:p>
            <a:pPr>
              <a:lnSpc>
                <a:spcPct val="150000"/>
              </a:lnSpc>
            </a:pPr>
            <a:r>
              <a:rPr lang="en-US" altLang="zh-CN" sz="1400" dirty="0">
                <a:cs typeface="+mn-ea"/>
                <a:sym typeface="+mn-lt"/>
              </a:rPr>
              <a:t>The introduction of the The Evolutionary Prisoner's Dilemma Game</a:t>
            </a:r>
            <a:endParaRPr lang="en-US" altLang="zh-CN" sz="1400" dirty="0">
              <a:cs typeface="+mn-ea"/>
              <a:sym typeface="+mn-lt"/>
            </a:endParaRPr>
          </a:p>
        </p:txBody>
      </p:sp>
      <p:sp>
        <p:nvSpPr>
          <p:cNvPr id="35" name="矩形 34"/>
          <p:cNvSpPr/>
          <p:nvPr/>
        </p:nvSpPr>
        <p:spPr>
          <a:xfrm>
            <a:off x="4807716" y="3014426"/>
            <a:ext cx="3027680" cy="645160"/>
          </a:xfrm>
          <a:prstGeom prst="rect">
            <a:avLst/>
          </a:prstGeom>
        </p:spPr>
        <p:txBody>
          <a:bodyPr wrap="none">
            <a:spAutoFit/>
          </a:bodyPr>
          <a:lstStyle/>
          <a:p>
            <a:pPr algn="l"/>
            <a:r>
              <a:rPr lang="zh-CN" altLang="en-US" sz="3600" spc="300" dirty="0">
                <a:cs typeface="+mn-ea"/>
                <a:sym typeface="+mn-lt"/>
              </a:rPr>
              <a:t>Introduction</a:t>
            </a:r>
            <a:endParaRPr lang="zh-CN" altLang="en-US" sz="3600"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7" grpId="0" bldLvl="0" animBg="1"/>
      <p:bldP spid="36" grpId="0" bldLvl="0" animBg="1"/>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1965325" cy="398780"/>
          </a:xfrm>
          <a:prstGeom prst="rect">
            <a:avLst/>
          </a:prstGeom>
        </p:spPr>
        <p:txBody>
          <a:bodyPr wrap="none">
            <a:spAutoFit/>
          </a:bodyPr>
          <a:lstStyle/>
          <a:p>
            <a:pPr algn="l"/>
            <a:r>
              <a:rPr lang="en-US" altLang="zh-CN" sz="2000" spc="300" dirty="0">
                <a:solidFill>
                  <a:schemeClr val="tx2"/>
                </a:solidFill>
                <a:cs typeface="+mn-ea"/>
                <a:sym typeface="+mn-lt"/>
              </a:rPr>
              <a:t>Introduction</a:t>
            </a:r>
            <a:endParaRPr lang="zh-CN" altLang="en-US"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3175000" y="226885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pic>
        <p:nvPicPr>
          <p:cNvPr id="2" name="图片 1" descr="9047842977ea4207b28de4991d049dd6"/>
          <p:cNvPicPr>
            <a:picLocks noChangeAspect="1"/>
          </p:cNvPicPr>
          <p:nvPr/>
        </p:nvPicPr>
        <p:blipFill>
          <a:blip r:embed="rId1"/>
          <a:srcRect l="8961" r="2860"/>
          <a:stretch>
            <a:fillRect/>
          </a:stretch>
        </p:blipFill>
        <p:spPr>
          <a:xfrm>
            <a:off x="412750" y="1884680"/>
            <a:ext cx="5246370" cy="3966845"/>
          </a:xfrm>
          <a:prstGeom prst="rect">
            <a:avLst/>
          </a:prstGeom>
        </p:spPr>
      </p:pic>
      <p:sp>
        <p:nvSpPr>
          <p:cNvPr id="5" name="文本框 4"/>
          <p:cNvSpPr txBox="1"/>
          <p:nvPr/>
        </p:nvSpPr>
        <p:spPr>
          <a:xfrm>
            <a:off x="5824855" y="1793240"/>
            <a:ext cx="6184265" cy="922020"/>
          </a:xfrm>
          <a:prstGeom prst="rect">
            <a:avLst/>
          </a:prstGeom>
          <a:noFill/>
        </p:spPr>
        <p:txBody>
          <a:bodyPr wrap="square" rtlCol="0">
            <a:spAutoFit/>
            <a:scene3d>
              <a:camera prst="orthographicFront"/>
              <a:lightRig rig="threePt" dir="t"/>
            </a:scene3d>
            <a:sp3d contourW="12700"/>
          </a:bodyPr>
          <a:p>
            <a:pPr>
              <a:lnSpc>
                <a:spcPct val="150000"/>
              </a:lnSpc>
            </a:pPr>
            <a:r>
              <a:rPr lang="zh-CN" altLang="en-US">
                <a:latin typeface="Calibri" panose="020F0502020204030204" charset="0"/>
                <a:cs typeface="Calibri" panose="020F0502020204030204" charset="0"/>
                <a:sym typeface="+mn-ea"/>
              </a:rPr>
              <a:t>The Evolutionary Prisoner's Dilemma Game is a classic game used to study the conflict between cooperation and competition. </a:t>
            </a:r>
            <a:endParaRPr lang="zh-CN" altLang="en-US" dirty="0">
              <a:solidFill>
                <a:schemeClr val="bg1">
                  <a:lumMod val="50000"/>
                </a:schemeClr>
              </a:solidFill>
              <a:latin typeface="Calibri" panose="020F0502020204030204" charset="0"/>
              <a:cs typeface="Calibri" panose="020F0502020204030204" charset="0"/>
              <a:sym typeface="+mn-ea"/>
            </a:endParaRPr>
          </a:p>
        </p:txBody>
      </p:sp>
      <p:sp>
        <p:nvSpPr>
          <p:cNvPr id="6" name="文本框 5"/>
          <p:cNvSpPr txBox="1"/>
          <p:nvPr/>
        </p:nvSpPr>
        <p:spPr>
          <a:xfrm>
            <a:off x="5824220" y="2991485"/>
            <a:ext cx="6184265" cy="1337945"/>
          </a:xfrm>
          <a:prstGeom prst="rect">
            <a:avLst/>
          </a:prstGeom>
          <a:noFill/>
        </p:spPr>
        <p:txBody>
          <a:bodyPr wrap="square" rtlCol="0">
            <a:spAutoFit/>
            <a:scene3d>
              <a:camera prst="orthographicFront"/>
              <a:lightRig rig="threePt" dir="t"/>
            </a:scene3d>
            <a:sp3d contourW="12700"/>
          </a:bodyPr>
          <a:p>
            <a:pPr>
              <a:lnSpc>
                <a:spcPct val="150000"/>
              </a:lnSpc>
            </a:pPr>
            <a:r>
              <a:rPr lang="zh-CN" altLang="en-US">
                <a:latin typeface="Calibri" panose="020F0502020204030204" charset="0"/>
                <a:cs typeface="Calibri" panose="020F0502020204030204" charset="0"/>
                <a:sym typeface="+mn-ea"/>
              </a:rPr>
              <a:t>Participants in the game is faced with the decision to cooperate or to defect. The prisoner's strategy can be passed on to future, making the evolution of the strategy possible. </a:t>
            </a:r>
            <a:endParaRPr lang="zh-CN" altLang="en-US" dirty="0">
              <a:solidFill>
                <a:schemeClr val="bg1">
                  <a:lumMod val="50000"/>
                </a:schemeClr>
              </a:solidFill>
              <a:latin typeface="Calibri" panose="020F0502020204030204" charset="0"/>
              <a:cs typeface="Calibri" panose="020F0502020204030204" charset="0"/>
              <a:sym typeface="+mn-ea"/>
            </a:endParaRPr>
          </a:p>
        </p:txBody>
      </p:sp>
      <p:sp>
        <p:nvSpPr>
          <p:cNvPr id="7" name="文本框 6"/>
          <p:cNvSpPr txBox="1"/>
          <p:nvPr/>
        </p:nvSpPr>
        <p:spPr>
          <a:xfrm>
            <a:off x="5824220" y="4605655"/>
            <a:ext cx="6183630" cy="1337945"/>
          </a:xfrm>
          <a:prstGeom prst="rect">
            <a:avLst/>
          </a:prstGeom>
          <a:noFill/>
        </p:spPr>
        <p:txBody>
          <a:bodyPr wrap="square" rtlCol="0">
            <a:spAutoFit/>
            <a:scene3d>
              <a:camera prst="orthographicFront"/>
              <a:lightRig rig="threePt" dir="t"/>
            </a:scene3d>
            <a:sp3d contourW="12700"/>
          </a:bodyPr>
          <a:p>
            <a:pPr>
              <a:lnSpc>
                <a:spcPct val="150000"/>
              </a:lnSpc>
            </a:pPr>
            <a:r>
              <a:rPr lang="zh-CN" altLang="en-US">
                <a:latin typeface="Calibri" panose="020F0502020204030204" charset="0"/>
                <a:cs typeface="Calibri" panose="020F0502020204030204" charset="0"/>
                <a:sym typeface="+mn-ea"/>
              </a:rPr>
              <a:t>After each round, the prisoners' strategies are evaluated and chosen based on the results of their interactions. </a:t>
            </a:r>
            <a:r>
              <a:rPr lang="en-US" altLang="zh-CN">
                <a:latin typeface="Calibri" panose="020F0502020204030204" charset="0"/>
                <a:cs typeface="Calibri" panose="020F0502020204030204" charset="0"/>
                <a:sym typeface="+mn-ea"/>
              </a:rPr>
              <a:t>The M</a:t>
            </a:r>
            <a:r>
              <a:rPr lang="zh-CN" altLang="en-US">
                <a:latin typeface="Calibri" panose="020F0502020204030204" charset="0"/>
                <a:cs typeface="Calibri" panose="020F0502020204030204" charset="0"/>
                <a:sym typeface="+mn-ea"/>
              </a:rPr>
              <a:t>ore</a:t>
            </a:r>
            <a:r>
              <a:rPr lang="en-US" altLang="zh-CN">
                <a:latin typeface="Calibri" panose="020F0502020204030204" charset="0"/>
                <a:cs typeface="Calibri" panose="020F0502020204030204" charset="0"/>
                <a:sym typeface="+mn-ea"/>
              </a:rPr>
              <a:t> </a:t>
            </a:r>
            <a:r>
              <a:rPr lang="zh-CN" altLang="en-US">
                <a:latin typeface="Calibri" panose="020F0502020204030204" charset="0"/>
                <a:cs typeface="Calibri" panose="020F0502020204030204" charset="0"/>
                <a:sym typeface="+mn-ea"/>
              </a:rPr>
              <a:t>successful strategy will have </a:t>
            </a:r>
            <a:r>
              <a:rPr lang="en-US" altLang="zh-CN">
                <a:latin typeface="Calibri" panose="020F0502020204030204" charset="0"/>
                <a:cs typeface="Calibri" panose="020F0502020204030204" charset="0"/>
                <a:sym typeface="+mn-ea"/>
              </a:rPr>
              <a:t>a </a:t>
            </a:r>
            <a:r>
              <a:rPr lang="zh-CN" altLang="en-US">
                <a:latin typeface="Calibri" panose="020F0502020204030204" charset="0"/>
                <a:cs typeface="Calibri" panose="020F0502020204030204" charset="0"/>
                <a:sym typeface="+mn-ea"/>
              </a:rPr>
              <a:t>higher chance of survival.</a:t>
            </a:r>
            <a:endParaRPr lang="zh-CN" altLang="en-US" dirty="0">
              <a:solidFill>
                <a:schemeClr val="bg1">
                  <a:lumMod val="50000"/>
                </a:schemeClr>
              </a:solidFill>
              <a:latin typeface="Calibri" panose="020F0502020204030204" charset="0"/>
              <a:cs typeface="Calibri" panose="020F0502020204030204" charset="0"/>
              <a:sym typeface="+mn-ea"/>
            </a:endParaRPr>
          </a:p>
        </p:txBody>
      </p:sp>
      <p:grpSp>
        <p:nvGrpSpPr>
          <p:cNvPr id="8" name="组合 7"/>
          <p:cNvGrpSpPr/>
          <p:nvPr/>
        </p:nvGrpSpPr>
        <p:grpSpPr>
          <a:xfrm>
            <a:off x="5825490" y="2807335"/>
            <a:ext cx="6183630" cy="1706245"/>
            <a:chOff x="6153150" y="3105150"/>
            <a:chExt cx="4488460" cy="1333500"/>
          </a:xfrm>
        </p:grpSpPr>
        <p:cxnSp>
          <p:nvCxnSpPr>
            <p:cNvPr id="9" name="直接连接符 8"/>
            <p:cNvCxnSpPr/>
            <p:nvPr/>
          </p:nvCxnSpPr>
          <p:spPr>
            <a:xfrm>
              <a:off x="6153150" y="3105150"/>
              <a:ext cx="4488460"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53150" y="4438650"/>
              <a:ext cx="4488460"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4" name="组合 43"/>
          <p:cNvGrpSpPr/>
          <p:nvPr/>
        </p:nvGrpSpPr>
        <p:grpSpPr>
          <a:xfrm rot="10800000">
            <a:off x="-598644" y="4863839"/>
            <a:ext cx="2117288" cy="2334478"/>
            <a:chOff x="9664473" y="816338"/>
            <a:chExt cx="3185286" cy="3512032"/>
          </a:xfrm>
        </p:grpSpPr>
        <p:sp>
          <p:nvSpPr>
            <p:cNvPr id="45"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6"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47" name="组合 46"/>
          <p:cNvGrpSpPr/>
          <p:nvPr/>
        </p:nvGrpSpPr>
        <p:grpSpPr>
          <a:xfrm rot="10800000">
            <a:off x="9086997" y="-1443802"/>
            <a:ext cx="3204450" cy="4893654"/>
            <a:chOff x="-15240" y="3375944"/>
            <a:chExt cx="3204450" cy="4893654"/>
          </a:xfrm>
        </p:grpSpPr>
        <p:sp>
          <p:nvSpPr>
            <p:cNvPr id="48"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9"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5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2"/>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02</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414020"/>
          </a:xfrm>
          <a:prstGeom prst="rect">
            <a:avLst/>
          </a:prstGeom>
          <a:noFill/>
        </p:spPr>
        <p:txBody>
          <a:bodyPr wrap="square" rtlCol="0">
            <a:spAutoFit/>
          </a:bodyPr>
          <a:lstStyle/>
          <a:p>
            <a:pPr>
              <a:lnSpc>
                <a:spcPct val="150000"/>
              </a:lnSpc>
            </a:pPr>
            <a:r>
              <a:rPr lang="en-US" altLang="zh-CN" sz="1400" dirty="0">
                <a:cs typeface="+mn-ea"/>
                <a:sym typeface="+mn-lt"/>
              </a:rPr>
              <a:t>The rules and strategies we used to bulid the model of the game</a:t>
            </a:r>
            <a:endParaRPr lang="en-US" altLang="zh-CN" sz="1400" dirty="0">
              <a:cs typeface="+mn-ea"/>
              <a:sym typeface="+mn-lt"/>
            </a:endParaRPr>
          </a:p>
        </p:txBody>
      </p:sp>
      <p:sp>
        <p:nvSpPr>
          <p:cNvPr id="35" name="矩形 34"/>
          <p:cNvSpPr/>
          <p:nvPr/>
        </p:nvSpPr>
        <p:spPr>
          <a:xfrm>
            <a:off x="4807716" y="3014426"/>
            <a:ext cx="1617980" cy="645160"/>
          </a:xfrm>
          <a:prstGeom prst="rect">
            <a:avLst/>
          </a:prstGeom>
        </p:spPr>
        <p:txBody>
          <a:bodyPr wrap="none">
            <a:spAutoFit/>
          </a:bodyPr>
          <a:lstStyle/>
          <a:p>
            <a:pPr algn="l"/>
            <a:r>
              <a:rPr lang="zh-CN" altLang="en-US" sz="3600" spc="300" dirty="0">
                <a:cs typeface="+mn-ea"/>
                <a:sym typeface="+mn-lt"/>
              </a:rPr>
              <a:t>Model</a:t>
            </a:r>
            <a:endParaRPr lang="zh-CN" altLang="en-US" sz="3600"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7" grpId="0" bldLvl="0" animBg="1"/>
      <p:bldP spid="36" grpId="0" bldLvl="0" animBg="1"/>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1064260" cy="398780"/>
          </a:xfrm>
          <a:prstGeom prst="rect">
            <a:avLst/>
          </a:prstGeom>
        </p:spPr>
        <p:txBody>
          <a:bodyPr wrap="none">
            <a:spAutoFit/>
          </a:bodyPr>
          <a:lstStyle/>
          <a:p>
            <a:pPr algn="l"/>
            <a:r>
              <a:rPr lang="en-US" altLang="zh-CN" sz="2000" spc="300" dirty="0">
                <a:solidFill>
                  <a:schemeClr val="tx2"/>
                </a:solidFill>
                <a:cs typeface="+mn-ea"/>
                <a:sym typeface="+mn-lt"/>
              </a:rPr>
              <a:t>Model</a:t>
            </a:r>
            <a:endParaRPr lang="zh-CN" altLang="en-US"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3175000" y="226885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文本框 5"/>
          <p:cNvSpPr txBox="1"/>
          <p:nvPr/>
        </p:nvSpPr>
        <p:spPr>
          <a:xfrm>
            <a:off x="520065" y="1501775"/>
            <a:ext cx="11277600" cy="2768600"/>
          </a:xfrm>
          <a:prstGeom prst="rect">
            <a:avLst/>
          </a:prstGeom>
          <a:noFill/>
        </p:spPr>
        <p:txBody>
          <a:bodyPr wrap="square" rtlCol="0">
            <a:spAutoFit/>
            <a:scene3d>
              <a:camera prst="orthographicFront"/>
              <a:lightRig rig="threePt" dir="t"/>
            </a:scene3d>
            <a:sp3d contourW="12700"/>
          </a:bodyPr>
          <a:p>
            <a:pPr>
              <a:lnSpc>
                <a:spcPct val="150000"/>
              </a:lnSpc>
            </a:pPr>
            <a:r>
              <a:rPr lang="zh-CN" altLang="en-US" sz="2000">
                <a:latin typeface="微软雅黑" panose="020B0503020204020204" charset="-122"/>
                <a:ea typeface="微软雅黑" panose="020B0503020204020204" charset="-122"/>
                <a:cs typeface="Calibri" panose="020F0502020204030204" charset="0"/>
                <a:sym typeface="+mn-ea"/>
              </a:rPr>
              <a:t>The players located on a square lattice can follow only two simple strategies: C (cooperate) and D(defect). Assuming the players get rewards R/P if both choose to cooperate/defect.</a:t>
            </a:r>
            <a:endParaRPr lang="zh-CN" altLang="en-US" sz="2000">
              <a:latin typeface="微软雅黑" panose="020B0503020204020204" charset="-122"/>
              <a:ea typeface="微软雅黑" panose="020B0503020204020204" charset="-122"/>
              <a:cs typeface="Calibri" panose="020F0502020204030204" charset="0"/>
              <a:sym typeface="+mn-ea"/>
            </a:endParaRPr>
          </a:p>
          <a:p>
            <a:pPr>
              <a:lnSpc>
                <a:spcPct val="150000"/>
              </a:lnSpc>
            </a:pPr>
            <a:r>
              <a:rPr lang="zh-CN" altLang="en-US" sz="2000">
                <a:latin typeface="微软雅黑" panose="020B0503020204020204" charset="-122"/>
                <a:ea typeface="微软雅黑" panose="020B0503020204020204" charset="-122"/>
                <a:cs typeface="Calibri" panose="020F0502020204030204" charset="0"/>
                <a:sym typeface="+mn-ea"/>
              </a:rPr>
              <a:t> In the remaining two cases the defector</a:t>
            </a:r>
            <a:r>
              <a:rPr lang="en-US" altLang="zh-CN" sz="2000">
                <a:latin typeface="微软雅黑" panose="020B0503020204020204" charset="-122"/>
                <a:ea typeface="微软雅黑" panose="020B0503020204020204" charset="-122"/>
                <a:cs typeface="Calibri" panose="020F0502020204030204" charset="0"/>
                <a:sym typeface="+mn-ea"/>
              </a:rPr>
              <a:t>’</a:t>
            </a:r>
            <a:r>
              <a:rPr lang="zh-CN" altLang="en-US" sz="2000">
                <a:latin typeface="微软雅黑" panose="020B0503020204020204" charset="-122"/>
                <a:ea typeface="微软雅黑" panose="020B0503020204020204" charset="-122"/>
                <a:cs typeface="Calibri" panose="020F0502020204030204" charset="0"/>
                <a:sym typeface="+mn-ea"/>
              </a:rPr>
              <a:t>s and cooperator</a:t>
            </a:r>
            <a:r>
              <a:rPr lang="en-US" altLang="zh-CN" sz="2000">
                <a:latin typeface="微软雅黑" panose="020B0503020204020204" charset="-122"/>
                <a:ea typeface="微软雅黑" panose="020B0503020204020204" charset="-122"/>
                <a:cs typeface="Calibri" panose="020F0502020204030204" charset="0"/>
                <a:sym typeface="+mn-ea"/>
              </a:rPr>
              <a:t>’</a:t>
            </a:r>
            <a:r>
              <a:rPr lang="zh-CN" altLang="en-US" sz="2000">
                <a:latin typeface="微软雅黑" panose="020B0503020204020204" charset="-122"/>
                <a:ea typeface="微软雅黑" panose="020B0503020204020204" charset="-122"/>
                <a:cs typeface="Calibri" panose="020F0502020204030204" charset="0"/>
                <a:sym typeface="+mn-ea"/>
              </a:rPr>
              <a:t>s payoff are T(temptation to defect) and S(sucker</a:t>
            </a:r>
            <a:r>
              <a:rPr lang="en-US" altLang="zh-CN" sz="2000">
                <a:latin typeface="微软雅黑" panose="020B0503020204020204" charset="-122"/>
                <a:ea typeface="微软雅黑" panose="020B0503020204020204" charset="-122"/>
                <a:cs typeface="Calibri" panose="020F0502020204030204" charset="0"/>
                <a:sym typeface="+mn-ea"/>
              </a:rPr>
              <a:t>’</a:t>
            </a:r>
            <a:r>
              <a:rPr lang="zh-CN" altLang="en-US" sz="2000">
                <a:latin typeface="微软雅黑" panose="020B0503020204020204" charset="-122"/>
                <a:ea typeface="微软雅黑" panose="020B0503020204020204" charset="-122"/>
                <a:cs typeface="Calibri" panose="020F0502020204030204" charset="0"/>
                <a:sym typeface="+mn-ea"/>
              </a:rPr>
              <a:t>s payoff), respectively. We limited that T&gt;R&gt;P&gt;S, and 2R&gt;T+S. </a:t>
            </a:r>
            <a:endParaRPr lang="zh-CN" altLang="en-US" sz="2000">
              <a:latin typeface="微软雅黑" panose="020B0503020204020204" charset="-122"/>
              <a:ea typeface="微软雅黑" panose="020B0503020204020204" charset="-122"/>
              <a:cs typeface="Calibri" panose="020F0502020204030204" charset="0"/>
              <a:sym typeface="+mn-ea"/>
            </a:endParaRPr>
          </a:p>
          <a:p>
            <a:pPr>
              <a:lnSpc>
                <a:spcPct val="150000"/>
              </a:lnSpc>
            </a:pPr>
            <a:endParaRPr lang="zh-CN" altLang="en-US">
              <a:latin typeface="Calibri" panose="020F0502020204030204" charset="0"/>
              <a:cs typeface="Calibri" panose="020F0502020204030204" charset="0"/>
              <a:sym typeface="+mn-ea"/>
            </a:endParaRPr>
          </a:p>
          <a:p>
            <a:pPr>
              <a:lnSpc>
                <a:spcPct val="150000"/>
              </a:lnSpc>
            </a:pPr>
            <a:endParaRPr lang="en-US" altLang="zh-CN">
              <a:latin typeface="Calibri" panose="020F0502020204030204" charset="0"/>
              <a:cs typeface="Calibri" panose="020F0502020204030204" charset="0"/>
              <a:sym typeface="+mn-ea"/>
            </a:endParaRPr>
          </a:p>
        </p:txBody>
      </p:sp>
      <p:pic>
        <p:nvPicPr>
          <p:cNvPr id="4" name="图片 3"/>
          <p:cNvPicPr>
            <a:picLocks noChangeAspect="1"/>
          </p:cNvPicPr>
          <p:nvPr/>
        </p:nvPicPr>
        <p:blipFill>
          <a:blip r:embed="rId1"/>
          <a:stretch>
            <a:fillRect/>
          </a:stretch>
        </p:blipFill>
        <p:spPr>
          <a:xfrm>
            <a:off x="7785735" y="3585210"/>
            <a:ext cx="3479165" cy="2212975"/>
          </a:xfrm>
          <a:prstGeom prst="rect">
            <a:avLst/>
          </a:prstGeom>
          <a:ln w="12700" cmpd="sng">
            <a:solidFill>
              <a:schemeClr val="tx1"/>
            </a:solidFill>
            <a:prstDash val="solid"/>
          </a:ln>
        </p:spPr>
      </p:pic>
      <p:sp>
        <p:nvSpPr>
          <p:cNvPr id="11" name="文本框 10"/>
          <p:cNvSpPr txBox="1"/>
          <p:nvPr/>
        </p:nvSpPr>
        <p:spPr>
          <a:xfrm>
            <a:off x="520065" y="3422650"/>
            <a:ext cx="7130415" cy="1476375"/>
          </a:xfrm>
          <a:prstGeom prst="rect">
            <a:avLst/>
          </a:prstGeom>
          <a:noFill/>
        </p:spPr>
        <p:txBody>
          <a:bodyPr wrap="square" rtlCol="0">
            <a:spAutoFit/>
          </a:bodyPr>
          <a:p>
            <a:pPr fontAlgn="auto">
              <a:lnSpc>
                <a:spcPct val="150000"/>
              </a:lnSpc>
            </a:pPr>
            <a:r>
              <a:rPr lang="zh-CN" altLang="en-US" sz="2000">
                <a:latin typeface="微软雅黑" panose="020B0503020204020204" charset="-122"/>
                <a:ea typeface="微软雅黑" panose="020B0503020204020204" charset="-122"/>
                <a:cs typeface="Calibri" panose="020F0502020204030204" charset="0"/>
                <a:sym typeface="+mn-ea"/>
              </a:rPr>
              <a:t>To simplify we choose R</a:t>
            </a:r>
            <a:r>
              <a:rPr lang="en-US" altLang="zh-CN" sz="2000">
                <a:latin typeface="微软雅黑" panose="020B0503020204020204" charset="-122"/>
                <a:ea typeface="微软雅黑" panose="020B0503020204020204" charset="-122"/>
                <a:cs typeface="Calibri" panose="020F0502020204030204" charset="0"/>
                <a:sym typeface="+mn-ea"/>
              </a:rPr>
              <a:t>=</a:t>
            </a:r>
            <a:r>
              <a:rPr lang="zh-CN" altLang="en-US" sz="2000">
                <a:latin typeface="微软雅黑" panose="020B0503020204020204" charset="-122"/>
                <a:ea typeface="微软雅黑" panose="020B0503020204020204" charset="-122"/>
                <a:cs typeface="Calibri" panose="020F0502020204030204" charset="0"/>
                <a:sym typeface="+mn-ea"/>
              </a:rPr>
              <a:t>1, P=S=0, and T=b, where b &gt;1.</a:t>
            </a:r>
            <a:r>
              <a:rPr lang="en-US" altLang="zh-CN" sz="2000">
                <a:latin typeface="微软雅黑" panose="020B0503020204020204" charset="-122"/>
                <a:ea typeface="微软雅黑" panose="020B0503020204020204" charset="-122"/>
                <a:cs typeface="Calibri" panose="020F0502020204030204" charset="0"/>
                <a:sym typeface="+mn-ea"/>
              </a:rPr>
              <a:t> </a:t>
            </a:r>
            <a:r>
              <a:rPr lang="zh-CN" altLang="en-US" sz="2000">
                <a:latin typeface="微软雅黑" panose="020B0503020204020204" charset="-122"/>
                <a:ea typeface="微软雅黑" panose="020B0503020204020204" charset="-122"/>
                <a:cs typeface="Calibri" panose="020F0502020204030204" charset="0"/>
                <a:sym typeface="+mn-ea"/>
              </a:rPr>
              <a:t>Thus the payoff to player A against B is given</a:t>
            </a:r>
            <a:r>
              <a:rPr lang="en-US" altLang="zh-CN" sz="2000">
                <a:latin typeface="微软雅黑" panose="020B0503020204020204" charset="-122"/>
                <a:ea typeface="微软雅黑" panose="020B0503020204020204" charset="-122"/>
                <a:cs typeface="Calibri" panose="020F0502020204030204" charset="0"/>
                <a:sym typeface="+mn-ea"/>
              </a:rPr>
              <a:t> </a:t>
            </a:r>
            <a:r>
              <a:rPr sz="2000">
                <a:latin typeface="微软雅黑" panose="020B0503020204020204" charset="-122"/>
                <a:ea typeface="微软雅黑" panose="020B0503020204020204" charset="-122"/>
                <a:cs typeface="Calibri" panose="020F0502020204030204" charset="0"/>
                <a:sym typeface="+mn-ea"/>
              </a:rPr>
              <a:t>by the matrix in Fig. 1</a:t>
            </a:r>
            <a:r>
              <a:rPr lang="en-US" altLang="zh-CN" sz="2000">
                <a:latin typeface="微软雅黑" panose="020B0503020204020204" charset="-122"/>
                <a:ea typeface="微软雅黑" panose="020B0503020204020204" charset="-122"/>
                <a:cs typeface="Calibri" panose="020F0502020204030204" charset="0"/>
                <a:sym typeface="+mn-ea"/>
              </a:rPr>
              <a:t>.</a:t>
            </a:r>
            <a:endParaRPr lang="en-US" altLang="zh-CN" sz="2000">
              <a:latin typeface="微软雅黑" panose="020B0503020204020204" charset="-122"/>
              <a:ea typeface="微软雅黑" panose="020B0503020204020204" charset="-122"/>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1064260" cy="398780"/>
          </a:xfrm>
          <a:prstGeom prst="rect">
            <a:avLst/>
          </a:prstGeom>
        </p:spPr>
        <p:txBody>
          <a:bodyPr wrap="none">
            <a:spAutoFit/>
          </a:bodyPr>
          <a:lstStyle/>
          <a:p>
            <a:pPr algn="l"/>
            <a:r>
              <a:rPr lang="en-US" altLang="zh-CN" sz="2000" spc="300" dirty="0">
                <a:solidFill>
                  <a:schemeClr val="tx2"/>
                </a:solidFill>
                <a:cs typeface="+mn-ea"/>
                <a:sym typeface="+mn-lt"/>
              </a:rPr>
              <a:t>Model</a:t>
            </a:r>
            <a:endParaRPr lang="zh-CN" altLang="en-US"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3175000" y="226885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文本框 5"/>
          <p:cNvSpPr txBox="1"/>
          <p:nvPr/>
        </p:nvSpPr>
        <p:spPr>
          <a:xfrm>
            <a:off x="632460" y="3244850"/>
            <a:ext cx="10927080" cy="2999740"/>
          </a:xfrm>
          <a:prstGeom prst="rect">
            <a:avLst/>
          </a:prstGeom>
          <a:noFill/>
        </p:spPr>
        <p:txBody>
          <a:bodyPr wrap="square" rtlCol="0">
            <a:spAutoFit/>
            <a:scene3d>
              <a:camera prst="orthographicFront"/>
              <a:lightRig rig="threePt" dir="t"/>
            </a:scene3d>
            <a:sp3d contourW="12700"/>
          </a:bodyPr>
          <a:p>
            <a:pPr fontAlgn="auto">
              <a:lnSpc>
                <a:spcPct val="150000"/>
              </a:lnSpc>
            </a:pPr>
            <a:r>
              <a:rPr>
                <a:latin typeface="微软雅黑" panose="020B0503020204020204" charset="-122"/>
                <a:ea typeface="微软雅黑" panose="020B0503020204020204" charset="-122"/>
                <a:cs typeface="Calibri" panose="020F0502020204030204" charset="0"/>
                <a:sym typeface="+mn-ea"/>
              </a:rPr>
              <a:t>The randomly chosen player X revises its strategy according to the following rules: This player selects one of its neighbors Y with equal probability. Given the total payoffs(EX and EY) from the previous round, player X adopts the</a:t>
            </a:r>
            <a:r>
              <a:rPr lang="en-US">
                <a:latin typeface="微软雅黑" panose="020B0503020204020204" charset="-122"/>
                <a:ea typeface="微软雅黑" panose="020B0503020204020204" charset="-122"/>
                <a:cs typeface="Calibri" panose="020F0502020204030204" charset="0"/>
                <a:sym typeface="+mn-ea"/>
              </a:rPr>
              <a:t> </a:t>
            </a:r>
            <a:r>
              <a:rPr>
                <a:latin typeface="微软雅黑" panose="020B0503020204020204" charset="-122"/>
                <a:ea typeface="微软雅黑" panose="020B0503020204020204" charset="-122"/>
                <a:cs typeface="Calibri" panose="020F0502020204030204" charset="0"/>
                <a:sym typeface="+mn-ea"/>
              </a:rPr>
              <a:t>neighbor’s strategy with the probability W in Fig. 2</a:t>
            </a:r>
            <a:r>
              <a:rPr lang="en-US">
                <a:latin typeface="微软雅黑" panose="020B0503020204020204" charset="-122"/>
                <a:ea typeface="微软雅黑" panose="020B0503020204020204" charset="-122"/>
                <a:cs typeface="Calibri" panose="020F0502020204030204" charset="0"/>
                <a:sym typeface="+mn-ea"/>
              </a:rPr>
              <a:t>., </a:t>
            </a:r>
            <a:r>
              <a:rPr>
                <a:latin typeface="微软雅黑" panose="020B0503020204020204" charset="-122"/>
                <a:ea typeface="微软雅黑" panose="020B0503020204020204" charset="-122"/>
                <a:cs typeface="Calibri" panose="020F0502020204030204" charset="0"/>
                <a:sym typeface="+mn-ea"/>
              </a:rPr>
              <a:t>and K characterizes the</a:t>
            </a:r>
            <a:r>
              <a:rPr lang="en-US">
                <a:latin typeface="微软雅黑" panose="020B0503020204020204" charset="-122"/>
                <a:ea typeface="微软雅黑" panose="020B0503020204020204" charset="-122"/>
                <a:cs typeface="Calibri" panose="020F0502020204030204" charset="0"/>
                <a:sym typeface="+mn-ea"/>
              </a:rPr>
              <a:t> </a:t>
            </a:r>
            <a:r>
              <a:rPr>
                <a:latin typeface="微软雅黑" panose="020B0503020204020204" charset="-122"/>
                <a:ea typeface="微软雅黑" panose="020B0503020204020204" charset="-122"/>
                <a:cs typeface="Calibri" panose="020F0502020204030204" charset="0"/>
                <a:sym typeface="+mn-ea"/>
              </a:rPr>
              <a:t>noise introduced to permit irrational choices, the smaller K is, the more likely X is to choose Y’s strategy.(0&lt;K&lt;1)</a:t>
            </a:r>
            <a:endParaRPr>
              <a:latin typeface="微软雅黑" panose="020B0503020204020204" charset="-122"/>
              <a:ea typeface="微软雅黑" panose="020B0503020204020204" charset="-122"/>
              <a:cs typeface="Calibri" panose="020F0502020204030204" charset="0"/>
              <a:sym typeface="+mn-ea"/>
            </a:endParaRPr>
          </a:p>
          <a:p>
            <a:pPr>
              <a:lnSpc>
                <a:spcPct val="150000"/>
              </a:lnSpc>
            </a:pPr>
            <a:endParaRPr lang="zh-CN" altLang="en-US">
              <a:latin typeface="微软雅黑" panose="020B0503020204020204" charset="-122"/>
              <a:ea typeface="微软雅黑" panose="020B0503020204020204" charset="-122"/>
              <a:cs typeface="Calibri" panose="020F0502020204030204" charset="0"/>
              <a:sym typeface="+mn-ea"/>
            </a:endParaRPr>
          </a:p>
          <a:p>
            <a:pPr>
              <a:lnSpc>
                <a:spcPct val="150000"/>
              </a:lnSpc>
            </a:pPr>
            <a:endParaRPr lang="en-US" altLang="zh-CN">
              <a:latin typeface="微软雅黑" panose="020B0503020204020204" charset="-122"/>
              <a:ea typeface="微软雅黑" panose="020B0503020204020204" charset="-122"/>
              <a:cs typeface="Calibri" panose="020F0502020204030204" charset="0"/>
              <a:sym typeface="+mn-ea"/>
            </a:endParaRPr>
          </a:p>
        </p:txBody>
      </p:sp>
      <p:pic>
        <p:nvPicPr>
          <p:cNvPr id="3" name="图片 2"/>
          <p:cNvPicPr>
            <a:picLocks noChangeAspect="1"/>
          </p:cNvPicPr>
          <p:nvPr/>
        </p:nvPicPr>
        <p:blipFill>
          <a:blip r:embed="rId1"/>
          <a:stretch>
            <a:fillRect/>
          </a:stretch>
        </p:blipFill>
        <p:spPr>
          <a:xfrm>
            <a:off x="8334375" y="1714500"/>
            <a:ext cx="3225165" cy="1307465"/>
          </a:xfrm>
          <a:prstGeom prst="rect">
            <a:avLst/>
          </a:prstGeom>
          <a:ln w="12700" cmpd="sng">
            <a:solidFill>
              <a:schemeClr val="tx1"/>
            </a:solidFill>
            <a:prstDash val="solid"/>
          </a:ln>
        </p:spPr>
      </p:pic>
      <p:sp>
        <p:nvSpPr>
          <p:cNvPr id="5" name="文本框 4"/>
          <p:cNvSpPr txBox="1"/>
          <p:nvPr/>
        </p:nvSpPr>
        <p:spPr>
          <a:xfrm>
            <a:off x="673100" y="1491615"/>
            <a:ext cx="7660640" cy="1753235"/>
          </a:xfrm>
          <a:prstGeom prst="rect">
            <a:avLst/>
          </a:prstGeom>
          <a:noFill/>
        </p:spPr>
        <p:txBody>
          <a:bodyPr wrap="square" rtlCol="0">
            <a:spAutoFit/>
          </a:bodyPr>
          <a:p>
            <a:pPr fontAlgn="auto">
              <a:lnSpc>
                <a:spcPct val="150000"/>
              </a:lnSpc>
            </a:pPr>
            <a:r>
              <a:rPr>
                <a:latin typeface="微软雅黑" panose="020B0503020204020204" charset="-122"/>
                <a:ea typeface="微软雅黑" panose="020B0503020204020204" charset="-122"/>
                <a:cs typeface="Calibri" panose="020F0502020204030204" charset="0"/>
                <a:sym typeface="+mn-ea"/>
              </a:rPr>
              <a:t>We consider two systems. In the first system, we only consider the influence of the four neighbors(above, below, left, and right), and in the second system, we consider the influence of the eight surrounding neighbors.</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4" name="组合 43"/>
          <p:cNvGrpSpPr/>
          <p:nvPr/>
        </p:nvGrpSpPr>
        <p:grpSpPr>
          <a:xfrm rot="10800000">
            <a:off x="-598644" y="4863839"/>
            <a:ext cx="2117288" cy="2334478"/>
            <a:chOff x="9664473" y="816338"/>
            <a:chExt cx="3185286" cy="3512032"/>
          </a:xfrm>
        </p:grpSpPr>
        <p:sp>
          <p:nvSpPr>
            <p:cNvPr id="45"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6"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47" name="组合 46"/>
          <p:cNvGrpSpPr/>
          <p:nvPr/>
        </p:nvGrpSpPr>
        <p:grpSpPr>
          <a:xfrm rot="10800000">
            <a:off x="9086997" y="-1443802"/>
            <a:ext cx="3204450" cy="4893654"/>
            <a:chOff x="-15240" y="3375944"/>
            <a:chExt cx="3204450" cy="4893654"/>
          </a:xfrm>
        </p:grpSpPr>
        <p:sp>
          <p:nvSpPr>
            <p:cNvPr id="48"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9"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5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2"/>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03</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414020"/>
          </a:xfrm>
          <a:prstGeom prst="rect">
            <a:avLst/>
          </a:prstGeom>
          <a:noFill/>
        </p:spPr>
        <p:txBody>
          <a:bodyPr wrap="square" rtlCol="0">
            <a:spAutoFit/>
          </a:bodyPr>
          <a:lstStyle/>
          <a:p>
            <a:pPr>
              <a:lnSpc>
                <a:spcPct val="150000"/>
              </a:lnSpc>
            </a:pPr>
            <a:r>
              <a:rPr lang="en-US" altLang="zh-CN" sz="1400" dirty="0">
                <a:cs typeface="+mn-ea"/>
                <a:sym typeface="+mn-lt"/>
              </a:rPr>
              <a:t>What we want to obtain from the simulations and what results we actually get</a:t>
            </a:r>
            <a:endParaRPr lang="en-US" altLang="zh-CN" sz="1400" dirty="0">
              <a:cs typeface="+mn-ea"/>
              <a:sym typeface="+mn-lt"/>
            </a:endParaRPr>
          </a:p>
        </p:txBody>
      </p:sp>
      <p:sp>
        <p:nvSpPr>
          <p:cNvPr id="35" name="矩形 34"/>
          <p:cNvSpPr/>
          <p:nvPr/>
        </p:nvSpPr>
        <p:spPr>
          <a:xfrm>
            <a:off x="4807716" y="3014426"/>
            <a:ext cx="3167380" cy="645160"/>
          </a:xfrm>
          <a:prstGeom prst="rect">
            <a:avLst/>
          </a:prstGeom>
        </p:spPr>
        <p:txBody>
          <a:bodyPr wrap="none">
            <a:spAutoFit/>
          </a:bodyPr>
          <a:lstStyle/>
          <a:p>
            <a:pPr algn="l"/>
            <a:r>
              <a:rPr lang="zh-CN" altLang="en-US" sz="3600" spc="300" dirty="0">
                <a:cs typeface="+mn-ea"/>
                <a:sym typeface="+mn-lt"/>
              </a:rPr>
              <a:t>Goal</a:t>
            </a:r>
            <a:r>
              <a:rPr lang="en-US" altLang="zh-CN" sz="3600" spc="300" dirty="0">
                <a:cs typeface="+mn-ea"/>
                <a:sym typeface="+mn-lt"/>
              </a:rPr>
              <a:t>&amp;Result</a:t>
            </a:r>
            <a:endParaRPr lang="zh-CN" altLang="en-US" sz="3600"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37" grpId="0" bldLvl="0" animBg="1"/>
      <p:bldP spid="36" grpId="0" bldLvl="0" animBg="1"/>
      <p:bldP spid="33" grpId="0"/>
      <p:bldP spid="34"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871220" cy="398780"/>
          </a:xfrm>
          <a:prstGeom prst="rect">
            <a:avLst/>
          </a:prstGeom>
        </p:spPr>
        <p:txBody>
          <a:bodyPr wrap="none">
            <a:spAutoFit/>
          </a:bodyPr>
          <a:lstStyle/>
          <a:p>
            <a:pPr algn="l"/>
            <a:r>
              <a:rPr lang="en-US" altLang="zh-CN" sz="2000" spc="300" dirty="0">
                <a:solidFill>
                  <a:schemeClr val="tx2"/>
                </a:solidFill>
                <a:cs typeface="+mn-ea"/>
                <a:sym typeface="+mn-lt"/>
              </a:rPr>
              <a:t>Goal</a:t>
            </a:r>
            <a:endParaRPr lang="zh-CN" altLang="en-US" sz="2000" spc="300" dirty="0">
              <a:solidFill>
                <a:schemeClr val="tx2"/>
              </a:solidFill>
              <a:cs typeface="+mn-ea"/>
              <a:sym typeface="+mn-lt"/>
            </a:endParaRPr>
          </a:p>
        </p:txBody>
      </p:sp>
      <p:sp>
        <p:nvSpPr>
          <p:cNvPr id="16" name="矩形 15"/>
          <p:cNvSpPr/>
          <p:nvPr/>
        </p:nvSpPr>
        <p:spPr>
          <a:xfrm>
            <a:off x="1206863" y="873129"/>
            <a:ext cx="5161280" cy="306705"/>
          </a:xfrm>
          <a:prstGeom prst="rect">
            <a:avLst/>
          </a:prstGeom>
        </p:spPr>
        <p:txBody>
          <a:bodyPr wrap="none">
            <a:spAutoFit/>
          </a:bodyPr>
          <a:lstStyle/>
          <a:p>
            <a:pPr algn="l"/>
            <a:r>
              <a:rPr lang="zh-CN" altLang="en-US" sz="1400" spc="300" dirty="0">
                <a:solidFill>
                  <a:schemeClr val="tx2"/>
                </a:solidFill>
                <a:cs typeface="+mn-ea"/>
                <a:sym typeface="+mn-lt"/>
              </a:rPr>
              <a:t>The Evolutionary Prisoner's Dilemma Game</a:t>
            </a:r>
            <a:endParaRPr lang="zh-CN" altLang="en-US" sz="1400" dirty="0">
              <a:solidFill>
                <a:schemeClr val="tx2"/>
              </a:solidFill>
              <a:cs typeface="+mn-ea"/>
              <a:sym typeface="+mn-lt"/>
            </a:endParaRP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3" name="透明"/>
          <p:cNvSpPr/>
          <p:nvPr/>
        </p:nvSpPr>
        <p:spPr bwMode="auto">
          <a:xfrm>
            <a:off x="3175000" y="2268855"/>
            <a:ext cx="2392680" cy="2630170"/>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6" name="文本框 5"/>
          <p:cNvSpPr txBox="1"/>
          <p:nvPr/>
        </p:nvSpPr>
        <p:spPr>
          <a:xfrm>
            <a:off x="267335" y="1308735"/>
            <a:ext cx="8494395" cy="5077460"/>
          </a:xfrm>
          <a:prstGeom prst="rect">
            <a:avLst/>
          </a:prstGeom>
          <a:noFill/>
        </p:spPr>
        <p:txBody>
          <a:bodyPr wrap="square" rtlCol="0">
            <a:spAutoFit/>
            <a:scene3d>
              <a:camera prst="orthographicFront"/>
              <a:lightRig rig="threePt" dir="t"/>
            </a:scene3d>
            <a:sp3d contourW="12700"/>
          </a:bodyPr>
          <a:p>
            <a:pPr>
              <a:lnSpc>
                <a:spcPct val="150000"/>
              </a:lnSpc>
            </a:pPr>
            <a:r>
              <a:rPr lang="zh-CN" altLang="en-US">
                <a:latin typeface="微软雅黑" panose="020B0503020204020204" charset="-122"/>
                <a:ea typeface="微软雅黑" panose="020B0503020204020204" charset="-122"/>
                <a:cs typeface="Calibri" panose="020F0502020204030204" charset="0"/>
                <a:sym typeface="+mn-ea"/>
              </a:rPr>
              <a:t>For both systems, the uniform cooperation (all C) is a stable state if b does not exceed a threshold value b_c1 that is larger than 1. This means that any constellation of defectors will be defeated if b&lt;b_c1. In the same way the all Dstate remains stable for b&gt;b_c2. </a:t>
            </a:r>
            <a:endParaRPr lang="zh-CN" altLang="en-US">
              <a:latin typeface="微软雅黑" panose="020B0503020204020204" charset="-122"/>
              <a:ea typeface="微软雅黑" panose="020B0503020204020204" charset="-122"/>
              <a:cs typeface="Calibri" panose="020F0502020204030204" charset="0"/>
              <a:sym typeface="+mn-ea"/>
            </a:endParaRPr>
          </a:p>
          <a:p>
            <a:pPr>
              <a:lnSpc>
                <a:spcPct val="150000"/>
              </a:lnSpc>
            </a:pPr>
            <a:r>
              <a:rPr lang="zh-CN" altLang="en-US">
                <a:latin typeface="微软雅黑" panose="020B0503020204020204" charset="-122"/>
                <a:ea typeface="微软雅黑" panose="020B0503020204020204" charset="-122"/>
                <a:cs typeface="Calibri" panose="020F0502020204030204" charset="0"/>
                <a:sym typeface="+mn-ea"/>
              </a:rPr>
              <a:t>Henceforth we will concentrate on thosestates where the cooperators and defectors can</a:t>
            </a:r>
            <a:r>
              <a:rPr lang="en-US" altLang="zh-CN">
                <a:latin typeface="微软雅黑" panose="020B0503020204020204" charset="-122"/>
                <a:ea typeface="微软雅黑" panose="020B0503020204020204" charset="-122"/>
                <a:cs typeface="Calibri" panose="020F0502020204030204" charset="0"/>
                <a:sym typeface="+mn-ea"/>
              </a:rPr>
              <a:t> </a:t>
            </a:r>
            <a:r>
              <a:rPr lang="zh-CN" altLang="en-US">
                <a:latin typeface="微软雅黑" panose="020B0503020204020204" charset="-122"/>
                <a:ea typeface="微软雅黑" panose="020B0503020204020204" charset="-122"/>
                <a:cs typeface="Calibri" panose="020F0502020204030204" charset="0"/>
                <a:sym typeface="+mn-ea"/>
              </a:rPr>
              <a:t>coexist</a:t>
            </a:r>
            <a:r>
              <a:rPr lang="en-US" altLang="zh-CN">
                <a:latin typeface="微软雅黑" panose="020B0503020204020204" charset="-122"/>
                <a:ea typeface="微软雅黑" panose="020B0503020204020204" charset="-122"/>
                <a:cs typeface="Calibri" panose="020F0502020204030204" charset="0"/>
                <a:sym typeface="+mn-ea"/>
              </a:rPr>
              <a:t> </a:t>
            </a:r>
            <a:r>
              <a:rPr lang="zh-CN" altLang="en-US">
                <a:latin typeface="微软雅黑" panose="020B0503020204020204" charset="-122"/>
                <a:ea typeface="微软雅黑" panose="020B0503020204020204" charset="-122"/>
                <a:cs typeface="Calibri" panose="020F0502020204030204" charset="0"/>
                <a:sym typeface="+mn-ea"/>
              </a:rPr>
              <a:t>(b_c1</a:t>
            </a:r>
            <a:r>
              <a:rPr lang="en-US" altLang="zh-CN">
                <a:latin typeface="微软雅黑" panose="020B0503020204020204" charset="-122"/>
                <a:ea typeface="微软雅黑" panose="020B0503020204020204" charset="-122"/>
                <a:cs typeface="Calibri" panose="020F0502020204030204" charset="0"/>
                <a:sym typeface="+mn-ea"/>
              </a:rPr>
              <a:t> </a:t>
            </a:r>
            <a:r>
              <a:rPr lang="zh-CN" altLang="en-US">
                <a:latin typeface="微软雅黑" panose="020B0503020204020204" charset="-122"/>
                <a:ea typeface="微软雅黑" panose="020B0503020204020204" charset="-122"/>
                <a:cs typeface="Calibri" panose="020F0502020204030204" charset="0"/>
                <a:sym typeface="+mn-ea"/>
              </a:rPr>
              <a:t>&lt;</a:t>
            </a:r>
            <a:r>
              <a:rPr lang="en-US" altLang="zh-CN">
                <a:latin typeface="微软雅黑" panose="020B0503020204020204" charset="-122"/>
                <a:ea typeface="微软雅黑" panose="020B0503020204020204" charset="-122"/>
                <a:cs typeface="Calibri" panose="020F0502020204030204" charset="0"/>
                <a:sym typeface="+mn-ea"/>
              </a:rPr>
              <a:t> </a:t>
            </a:r>
            <a:r>
              <a:rPr lang="zh-CN" altLang="en-US">
                <a:latin typeface="微软雅黑" panose="020B0503020204020204" charset="-122"/>
                <a:ea typeface="微软雅黑" panose="020B0503020204020204" charset="-122"/>
                <a:cs typeface="Calibri" panose="020F0502020204030204" charset="0"/>
                <a:sym typeface="+mn-ea"/>
              </a:rPr>
              <a:t>b</a:t>
            </a:r>
            <a:r>
              <a:rPr lang="en-US" altLang="zh-CN">
                <a:latin typeface="微软雅黑" panose="020B0503020204020204" charset="-122"/>
                <a:ea typeface="微软雅黑" panose="020B0503020204020204" charset="-122"/>
                <a:cs typeface="Calibri" panose="020F0502020204030204" charset="0"/>
                <a:sym typeface="+mn-ea"/>
              </a:rPr>
              <a:t> </a:t>
            </a:r>
            <a:r>
              <a:rPr lang="zh-CN" altLang="en-US">
                <a:latin typeface="微软雅黑" panose="020B0503020204020204" charset="-122"/>
                <a:ea typeface="微软雅黑" panose="020B0503020204020204" charset="-122"/>
                <a:cs typeface="Calibri" panose="020F0502020204030204" charset="0"/>
                <a:sym typeface="+mn-ea"/>
              </a:rPr>
              <a:t>&lt;</a:t>
            </a:r>
            <a:r>
              <a:rPr lang="en-US" altLang="zh-CN">
                <a:latin typeface="微软雅黑" panose="020B0503020204020204" charset="-122"/>
                <a:ea typeface="微软雅黑" panose="020B0503020204020204" charset="-122"/>
                <a:cs typeface="Calibri" panose="020F0502020204030204" charset="0"/>
                <a:sym typeface="+mn-ea"/>
              </a:rPr>
              <a:t> </a:t>
            </a:r>
            <a:r>
              <a:rPr lang="zh-CN" altLang="en-US">
                <a:latin typeface="微软雅黑" panose="020B0503020204020204" charset="-122"/>
                <a:ea typeface="微软雅黑" panose="020B0503020204020204" charset="-122"/>
                <a:cs typeface="Calibri" panose="020F0502020204030204" charset="0"/>
                <a:sym typeface="+mn-ea"/>
              </a:rPr>
              <a:t>b_c2).</a:t>
            </a:r>
            <a:r>
              <a:rPr lang="en-US" altLang="zh-CN">
                <a:latin typeface="微软雅黑" panose="020B0503020204020204" charset="-122"/>
                <a:ea typeface="微软雅黑" panose="020B0503020204020204" charset="-122"/>
                <a:cs typeface="Calibri" panose="020F0502020204030204" charset="0"/>
                <a:sym typeface="+mn-ea"/>
              </a:rPr>
              <a:t> </a:t>
            </a:r>
            <a:r>
              <a:rPr lang="zh-CN" altLang="en-US">
                <a:latin typeface="微软雅黑" panose="020B0503020204020204" charset="-122"/>
                <a:ea typeface="微软雅黑" panose="020B0503020204020204" charset="-122"/>
                <a:cs typeface="Calibri" panose="020F0502020204030204" charset="0"/>
                <a:sym typeface="+mn-ea"/>
              </a:rPr>
              <a:t>When coexisting, under the condition of initial random allocation of strategies, after more than ten rounds of strategy evolution, the overall density of</a:t>
            </a:r>
            <a:r>
              <a:rPr lang="en-US" altLang="zh-CN">
                <a:latin typeface="微软雅黑" panose="020B0503020204020204" charset="-122"/>
                <a:ea typeface="微软雅黑" panose="020B0503020204020204" charset="-122"/>
                <a:cs typeface="Calibri" panose="020F0502020204030204" charset="0"/>
                <a:sym typeface="+mn-ea"/>
              </a:rPr>
              <a:t> </a:t>
            </a:r>
            <a:r>
              <a:rPr lang="zh-CN" altLang="en-US">
                <a:latin typeface="微软雅黑" panose="020B0503020204020204" charset="-122"/>
                <a:ea typeface="微软雅黑" panose="020B0503020204020204" charset="-122"/>
                <a:cs typeface="Calibri" panose="020F0502020204030204" charset="0"/>
                <a:sym typeface="+mn-ea"/>
              </a:rPr>
              <a:t>collaborators in the L×L grid tends to be stable, which we mark as c. We use the Fig. 1. A’s Payoff against B. Fig. 2. X’s probability to change to Y’s. field mean approximation theory, use c to represent an individual's final choice trend in this model, and explore the relationship between c and b.</a:t>
            </a:r>
            <a:endParaRPr lang="zh-CN" altLang="en-US">
              <a:latin typeface="微软雅黑" panose="020B0503020204020204" charset="-122"/>
              <a:ea typeface="微软雅黑" panose="020B0503020204020204" charset="-122"/>
              <a:cs typeface="Calibri" panose="020F0502020204030204" charset="0"/>
              <a:sym typeface="+mn-ea"/>
            </a:endParaRPr>
          </a:p>
        </p:txBody>
      </p:sp>
      <p:pic>
        <p:nvPicPr>
          <p:cNvPr id="2" name="图片 1"/>
          <p:cNvPicPr>
            <a:picLocks noChangeAspect="1"/>
          </p:cNvPicPr>
          <p:nvPr/>
        </p:nvPicPr>
        <p:blipFill>
          <a:blip r:embed="rId1"/>
          <a:stretch>
            <a:fillRect/>
          </a:stretch>
        </p:blipFill>
        <p:spPr>
          <a:xfrm>
            <a:off x="8910955" y="1421130"/>
            <a:ext cx="2856865" cy="1817370"/>
          </a:xfrm>
          <a:prstGeom prst="rect">
            <a:avLst/>
          </a:prstGeom>
          <a:ln w="12700" cmpd="sng">
            <a:solidFill>
              <a:schemeClr val="tx1"/>
            </a:solidFill>
            <a:prstDash val="solid"/>
          </a:ln>
        </p:spPr>
      </p:pic>
      <p:pic>
        <p:nvPicPr>
          <p:cNvPr id="3" name="图片 2"/>
          <p:cNvPicPr>
            <a:picLocks noChangeAspect="1"/>
          </p:cNvPicPr>
          <p:nvPr/>
        </p:nvPicPr>
        <p:blipFill>
          <a:blip r:embed="rId2"/>
          <a:stretch>
            <a:fillRect/>
          </a:stretch>
        </p:blipFill>
        <p:spPr>
          <a:xfrm>
            <a:off x="8910955" y="4041140"/>
            <a:ext cx="2849245" cy="1155065"/>
          </a:xfrm>
          <a:prstGeom prst="rect">
            <a:avLst/>
          </a:prstGeom>
          <a:ln w="12700" cmpd="sng">
            <a:solidFill>
              <a:schemeClr val="tx1"/>
            </a:solidFill>
            <a:prstDash val="solid"/>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MH" val="20151230141854"/>
  <p:tag name="MH_LIBRARY" val="CONTENTS"/>
  <p:tag name="MH_TYPE" val="OTHERS"/>
  <p:tag name="ID" val="545839"/>
</p:tagLst>
</file>

<file path=ppt/tags/tag64.xml><?xml version="1.0" encoding="utf-8"?>
<p:tagLst xmlns:p="http://schemas.openxmlformats.org/presentationml/2006/main">
  <p:tag name="MH" val="20151230141854"/>
  <p:tag name="MH_LIBRARY" val="CONTENTS"/>
  <p:tag name="MH_TYPE" val="OTHERS"/>
  <p:tag name="ID" val="545839"/>
</p:tagLst>
</file>

<file path=ppt/tags/tag65.xml><?xml version="1.0" encoding="utf-8"?>
<p:tagLst xmlns:p="http://schemas.openxmlformats.org/presentationml/2006/main">
  <p:tag name="MH" val="20151230141854"/>
  <p:tag name="MH_LIBRARY" val="CONTENTS"/>
  <p:tag name="MH_TYPE" val="OTHERS"/>
  <p:tag name="ID" val="545839"/>
</p:tagLst>
</file>

<file path=ppt/tags/tag66.xml><?xml version="1.0" encoding="utf-8"?>
<p:tagLst xmlns:p="http://schemas.openxmlformats.org/presentationml/2006/main">
  <p:tag name="MH" val="20151230141854"/>
  <p:tag name="MH_LIBRARY" val="CONTENTS"/>
  <p:tag name="MH_TYPE" val="OTHERS"/>
  <p:tag name="ID" val="545839"/>
</p:tagLst>
</file>

<file path=ppt/tags/tag67.xml><?xml version="1.0" encoding="utf-8"?>
<p:tagLst xmlns:p="http://schemas.openxmlformats.org/presentationml/2006/main">
  <p:tag name="MH" val="20151230141854"/>
  <p:tag name="MH_LIBRARY" val="CONTENTS"/>
  <p:tag name="MH_TYPE" val="OTHERS"/>
  <p:tag name="ID" val="545839"/>
</p:tagLst>
</file>

<file path=ppt/tags/tag68.xml><?xml version="1.0" encoding="utf-8"?>
<p:tagLst xmlns:p="http://schemas.openxmlformats.org/presentationml/2006/main">
  <p:tag name="KSO_WPP_MARK_KEY" val="b4bff5a4-29ba-4655-84e3-cbd7e24415cd"/>
  <p:tag name="COMMONDATA" val="eyJoZGlkIjoiZjBhZWViMzFlYjU1YWQ5MWYyMWUzMWY5OGMyYTZiNzQ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8155</Words>
  <Application>WPS 演示</Application>
  <PresentationFormat>宽屏</PresentationFormat>
  <Paragraphs>196</Paragraphs>
  <Slides>23</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Arial</vt:lpstr>
      <vt:lpstr>宋体</vt:lpstr>
      <vt:lpstr>Wingdings</vt:lpstr>
      <vt:lpstr>Wingdings</vt:lpstr>
      <vt:lpstr>Calibri</vt:lpstr>
      <vt:lpstr>微软雅黑</vt:lpstr>
      <vt:lpstr>Arial Unicode MS</vt:lpstr>
      <vt:lpstr>Office 主题​​</vt:lpstr>
      <vt:lpstr>Evolutionary prisoner’s dilemma game on a square lattice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陆昊洋</cp:lastModifiedBy>
  <cp:revision>270</cp:revision>
  <dcterms:created xsi:type="dcterms:W3CDTF">2019-06-19T02:08:00Z</dcterms:created>
  <dcterms:modified xsi:type="dcterms:W3CDTF">2023-12-17T03:49:11Z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27ECA2E734BD4742B8EC52F2683FCE4A</vt:lpwstr>
  </property>
</Properties>
</file>